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83" r:id="rId5"/>
    <p:sldId id="311" r:id="rId6"/>
    <p:sldId id="313" r:id="rId7"/>
    <p:sldId id="314" r:id="rId8"/>
    <p:sldId id="304" r:id="rId9"/>
    <p:sldId id="267" r:id="rId10"/>
    <p:sldId id="264" r:id="rId11"/>
    <p:sldId id="261" r:id="rId12"/>
    <p:sldId id="273" r:id="rId13"/>
    <p:sldId id="262" r:id="rId14"/>
    <p:sldId id="330" r:id="rId15"/>
    <p:sldId id="270" r:id="rId16"/>
    <p:sldId id="295" r:id="rId17"/>
    <p:sldId id="315" r:id="rId18"/>
    <p:sldId id="327" r:id="rId19"/>
    <p:sldId id="316" r:id="rId20"/>
    <p:sldId id="317" r:id="rId21"/>
    <p:sldId id="332" r:id="rId22"/>
    <p:sldId id="329" r:id="rId23"/>
    <p:sldId id="308" r:id="rId24"/>
    <p:sldId id="328" r:id="rId25"/>
    <p:sldId id="331" r:id="rId26"/>
    <p:sldId id="310" r:id="rId27"/>
    <p:sldId id="309" r:id="rId28"/>
    <p:sldId id="2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a:srgbClr val="05BFE0"/>
    <a:srgbClr val="007A37"/>
    <a:srgbClr val="2B008C"/>
    <a:srgbClr val="4F17A8"/>
    <a:srgbClr val="8A66C4"/>
    <a:srgbClr val="C4B2E3"/>
    <a:srgbClr val="E5DCF2"/>
    <a:srgbClr val="0080A8"/>
    <a:srgbClr val="59D4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58"/>
  </p:normalViewPr>
  <p:slideViewPr>
    <p:cSldViewPr snapToGrid="0" snapToObjects="1">
      <p:cViewPr varScale="1">
        <p:scale>
          <a:sx n="78" d="100"/>
          <a:sy n="78" d="100"/>
        </p:scale>
        <p:origin x="878" y="72"/>
      </p:cViewPr>
      <p:guideLst>
        <p:guide orient="horz" pos="2160"/>
        <p:guide pos="3840"/>
      </p:guideLst>
    </p:cSldViewPr>
  </p:slid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2.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8" name="Picture 7"/>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2"/>
          <a:stretch>
            <a:fillRect/>
          </a:stretch>
        </p:blipFill>
        <p:spPr>
          <a:xfrm>
            <a:off x="6151563" y="307975"/>
            <a:ext cx="5735016" cy="5735016"/>
          </a:xfrm>
          <a:prstGeom prst="rect">
            <a:avLst/>
          </a:prstGeom>
        </p:spPr>
      </p:pic>
      <p:pic>
        <p:nvPicPr>
          <p:cNvPr id="10" name="Picture 9"/>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26 July 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26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26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a:srcRect r="61205" b="-4710"/>
          <a:stretch/>
        </p:blipFill>
        <p:spPr>
          <a:xfrm>
            <a:off x="314327" y="6276098"/>
            <a:ext cx="348283" cy="358569"/>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26 July 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26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a:srcRect r="61205" b="-4710"/>
          <a:stretch/>
        </p:blipFill>
        <p:spPr>
          <a:xfrm>
            <a:off x="314325" y="6276098"/>
            <a:ext cx="348283" cy="358569"/>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26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26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1" name="Picture 10"/>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27" name="Picture 26"/>
          <p:cNvPicPr>
            <a:picLocks noChangeAspect="1"/>
          </p:cNvPicPr>
          <p:nvPr userDrawn="1"/>
        </p:nvPicPr>
        <p:blipFill rotWithShape="1">
          <a:blip r:embed="rId20">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26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26 July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26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8" name="Picture 7"/>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26 July 2024</a:t>
            </a:fld>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26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26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srcRect r="61205" b="-4710"/>
          <a:stretch/>
        </p:blipFill>
        <p:spPr>
          <a:xfrm>
            <a:off x="314325" y="6201058"/>
            <a:ext cx="348283" cy="35856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26 July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26 July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26 July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26 July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4325" y="304802"/>
            <a:ext cx="3115062" cy="1179578"/>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26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9" name="Picture 8"/>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26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98876" y="341313"/>
            <a:ext cx="5760071" cy="5758791"/>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Picture 18"/>
          <p:cNvPicPr>
            <a:picLocks noChangeAspect="1"/>
          </p:cNvPicPr>
          <p:nvPr userDrawn="1"/>
        </p:nvPicPr>
        <p:blipFill rotWithShape="1">
          <a:blip r:embed="rId2"/>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26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26 July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6">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7">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14325" y="304802"/>
            <a:ext cx="3115062" cy="1179578"/>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26 July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pic>
        <p:nvPicPr>
          <p:cNvPr id="39" name="Picture 38"/>
          <p:cNvPicPr>
            <a:picLocks noChangeAspect="1"/>
          </p:cNvPicPr>
          <p:nvPr userDrawn="1"/>
        </p:nvPicPr>
        <p:blipFill rotWithShape="1">
          <a:blip r:embed="rId2"/>
          <a:srcRect r="61205" b="-4710"/>
          <a:stretch/>
        </p:blipFill>
        <p:spPr>
          <a:xfrm>
            <a:off x="314325" y="6201058"/>
            <a:ext cx="348283" cy="358569"/>
          </a:xfrm>
          <a:prstGeom prst="rect">
            <a:avLst/>
          </a:prstGeom>
        </p:spPr>
      </p:pic>
    </p:spTree>
    <p:extLst>
      <p:ext uri="{BB962C8B-B14F-4D97-AF65-F5344CB8AC3E}">
        <p14:creationId xmlns:p14="http://schemas.microsoft.com/office/powerpoint/2010/main" val="33475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3" name="Picture 2"/>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2">
            <a:lum bright="100000"/>
          </a:blip>
          <a:stretch>
            <a:fillRect/>
          </a:stretch>
        </p:blipFill>
        <p:spPr>
          <a:xfrm>
            <a:off x="6157913" y="320676"/>
            <a:ext cx="5714999" cy="5714999"/>
          </a:xfrm>
          <a:prstGeom prst="rect">
            <a:avLst/>
          </a:prstGeom>
        </p:spPr>
      </p:pic>
      <p:pic>
        <p:nvPicPr>
          <p:cNvPr id="9" name="Picture 8"/>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7" name="Picture 16"/>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8" name="Picture 7"/>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2"/>
          <a:stretch>
            <a:fillRect/>
          </a:stretch>
        </p:blipFill>
        <p:spPr>
          <a:xfrm>
            <a:off x="6151563" y="323291"/>
            <a:ext cx="5721350" cy="5721350"/>
          </a:xfrm>
          <a:prstGeom prst="rect">
            <a:avLst/>
          </a:prstGeom>
        </p:spPr>
      </p:pic>
      <p:pic>
        <p:nvPicPr>
          <p:cNvPr id="10" name="Picture 9"/>
          <p:cNvPicPr>
            <a:picLocks noChangeAspect="1"/>
          </p:cNvPicPr>
          <p:nvPr userDrawn="1"/>
        </p:nvPicPr>
        <p:blipFill rotWithShape="1">
          <a:blip r:embed="rId3"/>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26 July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3" name="Picture 22"/>
          <p:cNvPicPr>
            <a:picLocks noChangeAspect="1"/>
          </p:cNvPicPr>
          <p:nvPr userDrawn="1"/>
        </p:nvPicPr>
        <p:blipFill rotWithShape="1">
          <a:blip r:embed="rId10"/>
          <a:srcRect r="63744" b="-701"/>
          <a:stretch/>
        </p:blipFill>
        <p:spPr>
          <a:xfrm>
            <a:off x="329184" y="6252436"/>
            <a:ext cx="384926" cy="405893"/>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26 July 2024</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9.xml"/><Relationship Id="rId5" Type="http://schemas.openxmlformats.org/officeDocument/2006/relationships/image" Target="../media/image54.sv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hyperlink" Target="https://www.hofstede-insights.com/country-comparison-tool?countries=ghana" TargetMode="External"/><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hofstede-insights.com/country-comparison-tool?countries=ghana"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tullowoil.com/application/files/1717/1102/2427/Tullow_Oil_plc_Sustainability_Report_2023.pdf" TargetMode="External"/><Relationship Id="rId1" Type="http://schemas.openxmlformats.org/officeDocument/2006/relationships/slideLayout" Target="../slideLayouts/slideLayout14.xml"/><Relationship Id="rId6" Type="http://schemas.openxmlformats.org/officeDocument/2006/relationships/hyperlink" Target="https://s24.q4cdn.com/382246808/files/doc_downloads/2023/sustainability/newmont-2023-sustainability-report.pdf" TargetMode="External"/><Relationship Id="rId5" Type="http://schemas.openxmlformats.org/officeDocument/2006/relationships/hyperlink" Target="https://www.unileverghana.com/files/our-sustainability-goals.pdf" TargetMode="Externa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unfccc.int/sites/default/files/resource/parisagreement_publication.pdf" TargetMode="External"/><Relationship Id="rId2" Type="http://schemas.openxmlformats.org/officeDocument/2006/relationships/hyperlink" Target="https://www.npr.org/2021/05/26/1000475878/in-landmark-case-dutch-court-orders-shell-to-cut-its-carbon-emissions-faster#:~:text=Climate%20change%20activists%20have%20won%20a%20big%20legal,huge%20oil%20companies%20that%20operate%20across%20the%20globe."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9.xml"/><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1539-4396-E84B-9B0B-32507DFC7923}"/>
              </a:ext>
            </a:extLst>
          </p:cNvPr>
          <p:cNvSpPr>
            <a:spLocks noGrp="1"/>
          </p:cNvSpPr>
          <p:nvPr>
            <p:ph type="title"/>
          </p:nvPr>
        </p:nvSpPr>
        <p:spPr/>
        <p:txBody>
          <a:bodyPr/>
          <a:lstStyle/>
          <a:p>
            <a:r>
              <a:rPr lang="en-US" dirty="0"/>
              <a:t>Sustainable Project Execution</a:t>
            </a:r>
          </a:p>
        </p:txBody>
      </p:sp>
      <p:sp>
        <p:nvSpPr>
          <p:cNvPr id="5" name="Text Placeholder 3">
            <a:extLst>
              <a:ext uri="{FF2B5EF4-FFF2-40B4-BE49-F238E27FC236}">
                <a16:creationId xmlns:a16="http://schemas.microsoft.com/office/drawing/2014/main" id="{43E358E6-817F-C5C4-D73B-9C6D919C9551}"/>
              </a:ext>
            </a:extLst>
          </p:cNvPr>
          <p:cNvSpPr txBox="1">
            <a:spLocks/>
          </p:cNvSpPr>
          <p:nvPr/>
        </p:nvSpPr>
        <p:spPr>
          <a:xfrm>
            <a:off x="314326" y="4866755"/>
            <a:ext cx="3760788" cy="61964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000" kern="1200">
                <a:solidFill>
                  <a:schemeClr val="tx1"/>
                </a:solidFill>
                <a:latin typeface="Arial" panose="020B0604020202020204" pitchFamily="34" charset="0"/>
                <a:ea typeface="+mn-ea"/>
                <a:cs typeface="Arial" panose="020B0604020202020204" pitchFamily="34" charset="0"/>
              </a:defRPr>
            </a:lvl1pPr>
            <a:lvl2pPr marL="7938" indent="0" algn="l" defTabSz="914400" rtl="0" eaLnBrk="1" latinLnBrk="0" hangingPunct="1">
              <a:lnSpc>
                <a:spcPct val="90000"/>
              </a:lnSpc>
              <a:spcBef>
                <a:spcPts val="500"/>
              </a:spcBef>
              <a:buClr>
                <a:srgbClr val="FF610D"/>
              </a:buClr>
              <a:buSzPct val="60000"/>
              <a:buFont typeface="Arial"/>
              <a:buNone/>
              <a:tabLst/>
              <a:defRPr sz="1000" kern="1200" cap="all" baseline="0">
                <a:solidFill>
                  <a:schemeClr val="tx1"/>
                </a:solidFill>
                <a:latin typeface="Arial" panose="020B0604020202020204" pitchFamily="34" charset="0"/>
                <a:ea typeface="+mn-ea"/>
                <a:cs typeface="Arial" panose="020B0604020202020204" pitchFamily="34" charset="0"/>
              </a:defRPr>
            </a:lvl2pPr>
            <a:lvl3pPr marL="258763" indent="-258763" algn="l" defTabSz="914400" rtl="0" eaLnBrk="1" latinLnBrk="0" hangingPunct="1">
              <a:lnSpc>
                <a:spcPct val="90000"/>
              </a:lnSpc>
              <a:spcBef>
                <a:spcPts val="500"/>
              </a:spcBef>
              <a:buClr>
                <a:srgbClr val="FF610D"/>
              </a:buClr>
              <a:buSzPct val="60000"/>
              <a:buFont typeface="Arial"/>
              <a:buChar char="•"/>
              <a:tabLst/>
              <a:defRPr sz="1000" kern="1200">
                <a:solidFill>
                  <a:schemeClr val="tx1"/>
                </a:solidFill>
                <a:latin typeface="Arial" panose="020B0604020202020204" pitchFamily="34" charset="0"/>
                <a:ea typeface="+mn-ea"/>
                <a:cs typeface="Arial" panose="020B0604020202020204" pitchFamily="34" charset="0"/>
              </a:defRPr>
            </a:lvl3pPr>
            <a:lvl4pPr marL="517525" indent="-250825" algn="l" defTabSz="914400" rtl="0" eaLnBrk="1" latinLnBrk="0" hangingPunct="1">
              <a:lnSpc>
                <a:spcPct val="90000"/>
              </a:lnSpc>
              <a:spcBef>
                <a:spcPts val="500"/>
              </a:spcBef>
              <a:buClr>
                <a:srgbClr val="FF610D"/>
              </a:buClr>
              <a:buSzPct val="80000"/>
              <a:buFont typeface="System Font Regular"/>
              <a:buChar char="–"/>
              <a:tabLst/>
              <a:defRPr sz="1000" kern="1200">
                <a:solidFill>
                  <a:schemeClr val="tx1"/>
                </a:solidFill>
                <a:latin typeface="Arial" panose="020B0604020202020204" pitchFamily="34" charset="0"/>
                <a:ea typeface="+mn-ea"/>
                <a:cs typeface="Arial" panose="020B0604020202020204" pitchFamily="34" charset="0"/>
              </a:defRPr>
            </a:lvl4pPr>
            <a:lvl5pPr marL="742950" indent="-209550" algn="l" defTabSz="914400" rtl="0" eaLnBrk="1" latinLnBrk="0" hangingPunct="1">
              <a:lnSpc>
                <a:spcPct val="90000"/>
              </a:lnSpc>
              <a:spcBef>
                <a:spcPts val="500"/>
              </a:spcBef>
              <a:buClr>
                <a:srgbClr val="FF610D"/>
              </a:buClr>
              <a:buSzPct val="80000"/>
              <a:buFont typeface="System Font Regular"/>
              <a:buChar char="–"/>
              <a:tabLst/>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Ing. Emmanuel Haizel, MBA, CEng </a:t>
            </a:r>
            <a:r>
              <a:rPr lang="en-US" dirty="0" err="1"/>
              <a:t>MIMechE</a:t>
            </a:r>
            <a:r>
              <a:rPr lang="en-US" dirty="0"/>
              <a:t>, PMP</a:t>
            </a:r>
          </a:p>
          <a:p>
            <a:pPr lvl="1"/>
            <a:r>
              <a:rPr lang="en-US" dirty="0"/>
              <a:t>NPMC, 24-26 July 2024</a:t>
            </a:r>
          </a:p>
        </p:txBody>
      </p:sp>
      <p:sp>
        <p:nvSpPr>
          <p:cNvPr id="12" name="Text Placeholder 2">
            <a:extLst>
              <a:ext uri="{FF2B5EF4-FFF2-40B4-BE49-F238E27FC236}">
                <a16:creationId xmlns:a16="http://schemas.microsoft.com/office/drawing/2014/main" id="{FDD7B94E-7B02-EBA2-F73C-640C26F76E47}"/>
              </a:ext>
            </a:extLst>
          </p:cNvPr>
          <p:cNvSpPr>
            <a:spLocks noGrp="1"/>
          </p:cNvSpPr>
          <p:nvPr>
            <p:ph type="body" idx="1"/>
          </p:nvPr>
        </p:nvSpPr>
        <p:spPr>
          <a:xfrm>
            <a:off x="314326" y="3608388"/>
            <a:ext cx="3760788" cy="473075"/>
          </a:xfrm>
        </p:spPr>
        <p:txBody>
          <a:bodyPr>
            <a:noAutofit/>
          </a:bodyPr>
          <a:lstStyle/>
          <a:p>
            <a:r>
              <a:rPr lang="en-US" sz="1800" dirty="0"/>
              <a:t>A reflection on the complex interplay between ESG principles and cultural dynamics</a:t>
            </a:r>
          </a:p>
          <a:p>
            <a:endParaRPr lang="en-US" sz="1800" dirty="0"/>
          </a:p>
        </p:txBody>
      </p:sp>
      <p:pic>
        <p:nvPicPr>
          <p:cNvPr id="4" name="Picture 3">
            <a:extLst>
              <a:ext uri="{FF2B5EF4-FFF2-40B4-BE49-F238E27FC236}">
                <a16:creationId xmlns:a16="http://schemas.microsoft.com/office/drawing/2014/main" id="{E8462CBB-2E0F-922A-528E-201BD7C01CAA}"/>
              </a:ext>
            </a:extLst>
          </p:cNvPr>
          <p:cNvPicPr>
            <a:picLocks noChangeAspect="1"/>
          </p:cNvPicPr>
          <p:nvPr/>
        </p:nvPicPr>
        <p:blipFill>
          <a:blip r:embed="rId2"/>
          <a:stretch>
            <a:fillRect/>
          </a:stretch>
        </p:blipFill>
        <p:spPr>
          <a:xfrm>
            <a:off x="314326" y="5270027"/>
            <a:ext cx="1348857" cy="1356478"/>
          </a:xfrm>
          <a:prstGeom prst="rect">
            <a:avLst/>
          </a:prstGeom>
        </p:spPr>
      </p:pic>
    </p:spTree>
    <p:extLst>
      <p:ext uri="{BB962C8B-B14F-4D97-AF65-F5344CB8AC3E}">
        <p14:creationId xmlns:p14="http://schemas.microsoft.com/office/powerpoint/2010/main" val="38519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738759" y="-351238"/>
            <a:ext cx="7092838" cy="8487011"/>
            <a:chOff x="0" y="0"/>
            <a:chExt cx="1700329" cy="2034547"/>
          </a:xfrm>
        </p:grpSpPr>
        <p:sp>
          <p:nvSpPr>
            <p:cNvPr id="6" name="Freeform 6"/>
            <p:cNvSpPr/>
            <p:nvPr/>
          </p:nvSpPr>
          <p:spPr>
            <a:xfrm>
              <a:off x="0" y="0"/>
              <a:ext cx="1700329" cy="2034547"/>
            </a:xfrm>
            <a:custGeom>
              <a:avLst/>
              <a:gdLst/>
              <a:ahLst/>
              <a:cxnLst/>
              <a:rect l="l" t="t" r="r" b="b"/>
              <a:pathLst>
                <a:path w="1700329" h="2034547">
                  <a:moveTo>
                    <a:pt x="0" y="0"/>
                  </a:moveTo>
                  <a:lnTo>
                    <a:pt x="1700329" y="0"/>
                  </a:lnTo>
                  <a:lnTo>
                    <a:pt x="1700329" y="2034547"/>
                  </a:lnTo>
                  <a:lnTo>
                    <a:pt x="0" y="2034547"/>
                  </a:lnTo>
                  <a:close/>
                </a:path>
              </a:pathLst>
            </a:custGeom>
            <a:blipFill>
              <a:blip r:embed="rId2"/>
              <a:stretch>
                <a:fillRect t="-12601" b="-12601"/>
              </a:stretch>
            </a:blipFill>
          </p:spPr>
          <p:txBody>
            <a:bodyPr/>
            <a:lstStyle/>
            <a:p>
              <a:endParaRPr lang="en-GH" sz="1200"/>
            </a:p>
          </p:txBody>
        </p:sp>
      </p:grpSp>
      <p:sp>
        <p:nvSpPr>
          <p:cNvPr id="12" name="TextBox 12"/>
          <p:cNvSpPr txBox="1"/>
          <p:nvPr/>
        </p:nvSpPr>
        <p:spPr>
          <a:xfrm>
            <a:off x="638153" y="5850377"/>
            <a:ext cx="1586443" cy="321823"/>
          </a:xfrm>
          <a:prstGeom prst="rect">
            <a:avLst/>
          </a:prstGeom>
        </p:spPr>
        <p:txBody>
          <a:bodyPr lIns="33867" tIns="33867" rIns="33867" bIns="33867" rtlCol="0" anchor="ctr"/>
          <a:lstStyle/>
          <a:p>
            <a:pPr algn="ctr">
              <a:lnSpc>
                <a:spcPts val="1773"/>
              </a:lnSpc>
            </a:pPr>
            <a:endParaRPr sz="1200"/>
          </a:p>
        </p:txBody>
      </p:sp>
      <p:sp>
        <p:nvSpPr>
          <p:cNvPr id="16" name="TextBox 16"/>
          <p:cNvSpPr txBox="1"/>
          <p:nvPr/>
        </p:nvSpPr>
        <p:spPr>
          <a:xfrm>
            <a:off x="7013866" y="2017216"/>
            <a:ext cx="4539981" cy="4154984"/>
          </a:xfrm>
          <a:prstGeom prst="rect">
            <a:avLst/>
          </a:prstGeom>
        </p:spPr>
        <p:txBody>
          <a:bodyPr wrap="square" lIns="0" tIns="0" rIns="0" bIns="0" rtlCol="0" anchor="t">
            <a:spAutoFit/>
          </a:bodyPr>
          <a:lstStyle/>
          <a:p>
            <a:r>
              <a:rPr lang="en-US" dirty="0"/>
              <a:t>G, governance, is the internal system of practices, controls, and procedures your company adopts to govern itself, make effective decisions, comply with the law, and meet the needs of external stakeholders. </a:t>
            </a:r>
          </a:p>
          <a:p>
            <a:endParaRPr lang="en-US" dirty="0"/>
          </a:p>
          <a:p>
            <a:r>
              <a:rPr lang="en-US" dirty="0"/>
              <a:t>Every company, which is itself a legal creation, requires governance. The often-overlooked G in ESG, is the glue that holds it all together. </a:t>
            </a:r>
          </a:p>
          <a:p>
            <a:endParaRPr lang="en-US" dirty="0"/>
          </a:p>
          <a:p>
            <a:r>
              <a:rPr lang="en-US" dirty="0"/>
              <a:t>It is about establishing a framework where environmental and social considerations are not afterthoughts but are integral to decision-making processes. </a:t>
            </a:r>
          </a:p>
        </p:txBody>
      </p:sp>
      <p:sp>
        <p:nvSpPr>
          <p:cNvPr id="19" name="TextBox 2">
            <a:extLst>
              <a:ext uri="{FF2B5EF4-FFF2-40B4-BE49-F238E27FC236}">
                <a16:creationId xmlns:a16="http://schemas.microsoft.com/office/drawing/2014/main" id="{FC9730FC-1375-98C6-A97D-AA0691B4D2EC}"/>
              </a:ext>
            </a:extLst>
          </p:cNvPr>
          <p:cNvSpPr txBox="1"/>
          <p:nvPr/>
        </p:nvSpPr>
        <p:spPr>
          <a:xfrm>
            <a:off x="7013866" y="1384939"/>
            <a:ext cx="3425534" cy="400366"/>
          </a:xfrm>
          <a:prstGeom prst="rect">
            <a:avLst/>
          </a:prstGeom>
        </p:spPr>
        <p:txBody>
          <a:bodyPr wrap="square" lIns="0" tIns="0" rIns="0" bIns="0" rtlCol="0" anchor="t">
            <a:spAutoFit/>
          </a:bodyPr>
          <a:lstStyle/>
          <a:p>
            <a:pPr>
              <a:lnSpc>
                <a:spcPts val="3085"/>
              </a:lnSpc>
            </a:pPr>
            <a:r>
              <a:rPr lang="en-US" sz="3500" b="1" dirty="0">
                <a:solidFill>
                  <a:srgbClr val="1A401F"/>
                </a:solidFill>
                <a:latin typeface="Hatton"/>
                <a:ea typeface="Hatton"/>
                <a:cs typeface="Hatton"/>
                <a:sym typeface="Hatton"/>
              </a:rPr>
              <a:t>GOVERNANCE</a:t>
            </a:r>
          </a:p>
        </p:txBody>
      </p:sp>
      <p:sp>
        <p:nvSpPr>
          <p:cNvPr id="2" name="Slide Number Placeholder 6">
            <a:extLst>
              <a:ext uri="{FF2B5EF4-FFF2-40B4-BE49-F238E27FC236}">
                <a16:creationId xmlns:a16="http://schemas.microsoft.com/office/drawing/2014/main" id="{0421168A-B40A-E37D-B42E-60A8773FA889}"/>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06CE49-40F1-FD43-9956-1E705EB5F6CB}"/>
              </a:ext>
            </a:extLst>
          </p:cNvPr>
          <p:cNvSpPr>
            <a:spLocks noGrp="1"/>
          </p:cNvSpPr>
          <p:nvPr>
            <p:ph type="sldNum" sz="quarter" idx="12"/>
          </p:nvPr>
        </p:nvSpPr>
        <p:spPr/>
        <p:txBody>
          <a:bodyPr/>
          <a:lstStyle/>
          <a:p>
            <a:fld id="{6973FCEF-5573-7E43-8272-70C9D66591DA}" type="slidenum">
              <a:rPr lang="en-US" smtClean="0"/>
              <a:pPr/>
              <a:t>11</a:t>
            </a:fld>
            <a:endParaRPr lang="en-US"/>
          </a:p>
        </p:txBody>
      </p:sp>
      <p:sp>
        <p:nvSpPr>
          <p:cNvPr id="2" name="Content Placeholder 14">
            <a:extLst>
              <a:ext uri="{FF2B5EF4-FFF2-40B4-BE49-F238E27FC236}">
                <a16:creationId xmlns:a16="http://schemas.microsoft.com/office/drawing/2014/main" id="{86EEF8F5-3C4B-24D0-E145-8797F6EB82CA}"/>
              </a:ext>
            </a:extLst>
          </p:cNvPr>
          <p:cNvSpPr>
            <a:spLocks noGrp="1"/>
          </p:cNvSpPr>
          <p:nvPr>
            <p:ph sz="half" idx="1"/>
          </p:nvPr>
        </p:nvSpPr>
        <p:spPr>
          <a:xfrm>
            <a:off x="389701" y="295275"/>
            <a:ext cx="3439350" cy="4780031"/>
          </a:xfrm>
        </p:spPr>
        <p:txBody>
          <a:bodyPr/>
          <a:lstStyle/>
          <a:p>
            <a:r>
              <a:rPr lang="en-US" sz="3000" b="1" dirty="0"/>
              <a:t>ENVIRONMENT</a:t>
            </a:r>
          </a:p>
          <a:p>
            <a:pPr>
              <a:buFont typeface="Arial" panose="020B0604020202020204" pitchFamily="34" charset="0"/>
              <a:buChar char="•"/>
            </a:pPr>
            <a:r>
              <a:rPr lang="en-US" sz="1800" dirty="0"/>
              <a:t>Integrating environmental sustainability into project execution helps mitigate the adverse effects of climate change, reduces waste, and promotes the efficient use of resources.</a:t>
            </a:r>
          </a:p>
          <a:p>
            <a:pPr>
              <a:buFont typeface="Arial" panose="020B0604020202020204" pitchFamily="34" charset="0"/>
              <a:buChar char="•"/>
            </a:pPr>
            <a:r>
              <a:rPr lang="en-US" sz="1800" dirty="0"/>
              <a:t>Business that prioritize environmental sustainability often experience enhanced brand reputation and customer loyalty, as consumers increasingly prefer eco-friendly companies.</a:t>
            </a:r>
          </a:p>
          <a:p>
            <a:pPr>
              <a:buFont typeface="Arial" panose="020B0604020202020204" pitchFamily="34" charset="0"/>
              <a:buChar char="•"/>
            </a:pPr>
            <a:r>
              <a:rPr lang="en-US" sz="1800" dirty="0"/>
              <a:t>Regulatory compliance and risk management are improved by adhering to environmental standards, which can prevent costly fines and enhance operational efficiency.</a:t>
            </a:r>
          </a:p>
          <a:p>
            <a:endParaRPr lang="en-US" dirty="0"/>
          </a:p>
        </p:txBody>
      </p:sp>
      <p:sp>
        <p:nvSpPr>
          <p:cNvPr id="3" name="Content Placeholder 15">
            <a:extLst>
              <a:ext uri="{FF2B5EF4-FFF2-40B4-BE49-F238E27FC236}">
                <a16:creationId xmlns:a16="http://schemas.microsoft.com/office/drawing/2014/main" id="{A7975E44-E141-123B-2E3C-FD42629BE660}"/>
              </a:ext>
            </a:extLst>
          </p:cNvPr>
          <p:cNvSpPr txBox="1">
            <a:spLocks/>
          </p:cNvSpPr>
          <p:nvPr/>
        </p:nvSpPr>
        <p:spPr>
          <a:xfrm>
            <a:off x="4260056" y="255581"/>
            <a:ext cx="3671887" cy="4210050"/>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b="1" dirty="0">
                <a:solidFill>
                  <a:schemeClr val="bg1"/>
                </a:solidFill>
              </a:rPr>
              <a:t>SOCIAL</a:t>
            </a:r>
          </a:p>
          <a:p>
            <a:pPr>
              <a:buFont typeface="Arial" panose="020B0604020202020204" pitchFamily="34" charset="0"/>
              <a:buChar char="•"/>
            </a:pPr>
            <a:r>
              <a:rPr lang="en-US" sz="1800" dirty="0">
                <a:solidFill>
                  <a:schemeClr val="bg1"/>
                </a:solidFill>
              </a:rPr>
              <a:t>Socially responsible projects contribute positively to their stakeholders through fair labor practices, community engagement, and corporate philanthropy.</a:t>
            </a:r>
          </a:p>
          <a:p>
            <a:pPr>
              <a:buFont typeface="Arial" panose="020B0604020202020204" pitchFamily="34" charset="0"/>
              <a:buChar char="•"/>
            </a:pPr>
            <a:r>
              <a:rPr lang="en-US" sz="1800" dirty="0">
                <a:solidFill>
                  <a:schemeClr val="bg1"/>
                </a:solidFill>
              </a:rPr>
              <a:t>Employee satisfaction and retention are often higher in companies that foster a positive social impact, as employees prefer to work for organizations that align with their values.</a:t>
            </a:r>
          </a:p>
          <a:p>
            <a:pPr>
              <a:buFont typeface="Arial" panose="020B0604020202020204" pitchFamily="34" charset="0"/>
              <a:buChar char="•"/>
            </a:pPr>
            <a:r>
              <a:rPr lang="en-US" sz="1800" dirty="0">
                <a:solidFill>
                  <a:schemeClr val="bg1"/>
                </a:solidFill>
              </a:rPr>
              <a:t>Social responsibility can drive innovation by fostering a diverse and inclusive work environment, leading to better problem-solving and creative solutions.</a:t>
            </a:r>
          </a:p>
          <a:p>
            <a:endParaRPr lang="en-US" sz="2000" dirty="0"/>
          </a:p>
        </p:txBody>
      </p:sp>
      <p:sp>
        <p:nvSpPr>
          <p:cNvPr id="6" name="TextBox 5">
            <a:extLst>
              <a:ext uri="{FF2B5EF4-FFF2-40B4-BE49-F238E27FC236}">
                <a16:creationId xmlns:a16="http://schemas.microsoft.com/office/drawing/2014/main" id="{936FABCC-890D-5443-52AB-854719B4CAB9}"/>
              </a:ext>
            </a:extLst>
          </p:cNvPr>
          <p:cNvSpPr txBox="1"/>
          <p:nvPr/>
        </p:nvSpPr>
        <p:spPr>
          <a:xfrm>
            <a:off x="8362948" y="255581"/>
            <a:ext cx="3509965" cy="5109091"/>
          </a:xfrm>
          <a:prstGeom prst="rect">
            <a:avLst/>
          </a:prstGeom>
          <a:noFill/>
        </p:spPr>
        <p:txBody>
          <a:bodyPr wrap="square">
            <a:spAutoFit/>
          </a:bodyPr>
          <a:lstStyle/>
          <a:p>
            <a:r>
              <a:rPr lang="en-US" sz="3000" b="1" dirty="0">
                <a:solidFill>
                  <a:schemeClr val="bg1"/>
                </a:solidFill>
              </a:rPr>
              <a:t>GOVERNANCE</a:t>
            </a:r>
          </a:p>
          <a:p>
            <a:endParaRPr lang="en-US" sz="800" b="1" dirty="0">
              <a:solidFill>
                <a:schemeClr val="bg1"/>
              </a:solidFill>
            </a:endParaRPr>
          </a:p>
          <a:p>
            <a:pPr>
              <a:buFont typeface="Arial" panose="020B0604020202020204" pitchFamily="34" charset="0"/>
              <a:buChar char="•"/>
            </a:pPr>
            <a:r>
              <a:rPr lang="en-US" sz="1800" dirty="0">
                <a:solidFill>
                  <a:schemeClr val="bg1"/>
                </a:solidFill>
              </a:rPr>
              <a:t>Strong governance frameworks ensure that companies operate ethically and transparently, which builds investor trust and confidence.</a:t>
            </a:r>
          </a:p>
          <a:p>
            <a:endParaRPr lang="en-US" sz="1800" dirty="0">
              <a:solidFill>
                <a:schemeClr val="bg1"/>
              </a:solidFill>
            </a:endParaRPr>
          </a:p>
          <a:p>
            <a:pPr>
              <a:buFont typeface="Arial" panose="020B0604020202020204" pitchFamily="34" charset="0"/>
              <a:buChar char="•"/>
            </a:pPr>
            <a:r>
              <a:rPr lang="en-US" sz="1800" dirty="0">
                <a:solidFill>
                  <a:schemeClr val="bg1"/>
                </a:solidFill>
              </a:rPr>
              <a:t>Governance practices, such as clear reporting and accountability mechanisms, help prevent fraud and misconduct.</a:t>
            </a:r>
          </a:p>
          <a:p>
            <a:endParaRPr lang="en-US" sz="1800" dirty="0">
              <a:solidFill>
                <a:schemeClr val="bg1"/>
              </a:solidFill>
            </a:endParaRPr>
          </a:p>
          <a:p>
            <a:pPr>
              <a:buFont typeface="Arial" panose="020B0604020202020204" pitchFamily="34" charset="0"/>
              <a:buChar char="•"/>
            </a:pPr>
            <a:r>
              <a:rPr lang="en-US" sz="1800" dirty="0">
                <a:solidFill>
                  <a:schemeClr val="bg1"/>
                </a:solidFill>
              </a:rPr>
              <a:t>Effective governance promotes long-term strategic planning, ensuring that the company remains resilient and adaptable to changing market conditions.</a:t>
            </a:r>
          </a:p>
        </p:txBody>
      </p:sp>
    </p:spTree>
    <p:extLst>
      <p:ext uri="{BB962C8B-B14F-4D97-AF65-F5344CB8AC3E}">
        <p14:creationId xmlns:p14="http://schemas.microsoft.com/office/powerpoint/2010/main" val="3045894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40238" y="489512"/>
            <a:ext cx="1150391" cy="155940"/>
          </a:xfrm>
          <a:prstGeom prst="rect">
            <a:avLst/>
          </a:prstGeom>
        </p:spPr>
        <p:txBody>
          <a:bodyPr lIns="0" tIns="0" rIns="0" bIns="0" rtlCol="0" anchor="t">
            <a:spAutoFit/>
          </a:bodyPr>
          <a:lstStyle/>
          <a:p>
            <a:pPr>
              <a:lnSpc>
                <a:spcPts val="1307"/>
              </a:lnSpc>
              <a:spcBef>
                <a:spcPct val="0"/>
              </a:spcBef>
            </a:pPr>
            <a:r>
              <a:rPr lang="en-US" sz="933">
                <a:solidFill>
                  <a:srgbClr val="FFFFFF"/>
                </a:solidFill>
                <a:latin typeface="Open Sans"/>
                <a:ea typeface="Open Sans"/>
                <a:cs typeface="Open Sans"/>
                <a:sym typeface="Open Sans"/>
              </a:rPr>
              <a:t>Rimberio Co</a:t>
            </a:r>
          </a:p>
        </p:txBody>
      </p:sp>
      <p:grpSp>
        <p:nvGrpSpPr>
          <p:cNvPr id="4" name="Group 4"/>
          <p:cNvGrpSpPr/>
          <p:nvPr/>
        </p:nvGrpSpPr>
        <p:grpSpPr>
          <a:xfrm>
            <a:off x="6579586" y="0"/>
            <a:ext cx="5612414" cy="6858000"/>
            <a:chOff x="0" y="0"/>
            <a:chExt cx="11224828" cy="13716000"/>
          </a:xfrm>
        </p:grpSpPr>
        <p:pic>
          <p:nvPicPr>
            <p:cNvPr id="5" name="Picture 5"/>
            <p:cNvPicPr>
              <a:picLocks noChangeAspect="1"/>
            </p:cNvPicPr>
            <p:nvPr/>
          </p:nvPicPr>
          <p:blipFill>
            <a:blip r:embed="rId2"/>
            <a:srcRect l="34045" r="11395"/>
            <a:stretch>
              <a:fillRect/>
            </a:stretch>
          </p:blipFill>
          <p:spPr>
            <a:xfrm>
              <a:off x="0" y="0"/>
              <a:ext cx="11224828" cy="13716000"/>
            </a:xfrm>
            <a:prstGeom prst="rect">
              <a:avLst/>
            </a:prstGeom>
          </p:spPr>
        </p:pic>
      </p:grpSp>
      <p:sp>
        <p:nvSpPr>
          <p:cNvPr id="8" name="TextBox 8"/>
          <p:cNvSpPr txBox="1"/>
          <p:nvPr/>
        </p:nvSpPr>
        <p:spPr>
          <a:xfrm>
            <a:off x="1040238" y="3362362"/>
            <a:ext cx="1150391" cy="502830"/>
          </a:xfrm>
          <a:prstGeom prst="rect">
            <a:avLst/>
          </a:prstGeom>
        </p:spPr>
        <p:txBody>
          <a:bodyPr lIns="0" tIns="0" rIns="0" bIns="0" rtlCol="0" anchor="t">
            <a:spAutoFit/>
          </a:bodyPr>
          <a:lstStyle/>
          <a:p>
            <a:pPr>
              <a:lnSpc>
                <a:spcPts val="4280"/>
              </a:lnSpc>
              <a:spcBef>
                <a:spcPct val="0"/>
              </a:spcBef>
            </a:pPr>
            <a:r>
              <a:rPr lang="en-US" sz="3057">
                <a:solidFill>
                  <a:srgbClr val="FFFFFF"/>
                </a:solidFill>
                <a:latin typeface="Open Sans Extra Bold"/>
                <a:ea typeface="Open Sans Extra Bold"/>
                <a:cs typeface="Open Sans Extra Bold"/>
                <a:sym typeface="Open Sans Extra Bold"/>
              </a:rPr>
              <a:t>78%</a:t>
            </a:r>
          </a:p>
        </p:txBody>
      </p:sp>
      <p:sp>
        <p:nvSpPr>
          <p:cNvPr id="10" name="TextBox 10"/>
          <p:cNvSpPr txBox="1"/>
          <p:nvPr/>
        </p:nvSpPr>
        <p:spPr>
          <a:xfrm>
            <a:off x="2507936" y="3362362"/>
            <a:ext cx="1172221" cy="502830"/>
          </a:xfrm>
          <a:prstGeom prst="rect">
            <a:avLst/>
          </a:prstGeom>
        </p:spPr>
        <p:txBody>
          <a:bodyPr lIns="0" tIns="0" rIns="0" bIns="0" rtlCol="0" anchor="t">
            <a:spAutoFit/>
          </a:bodyPr>
          <a:lstStyle/>
          <a:p>
            <a:pPr>
              <a:lnSpc>
                <a:spcPts val="4280"/>
              </a:lnSpc>
              <a:spcBef>
                <a:spcPct val="0"/>
              </a:spcBef>
            </a:pPr>
            <a:r>
              <a:rPr lang="en-US" sz="3057">
                <a:solidFill>
                  <a:srgbClr val="FFFFFF"/>
                </a:solidFill>
                <a:latin typeface="Open Sans Extra Bold"/>
                <a:ea typeface="Open Sans Extra Bold"/>
                <a:cs typeface="Open Sans Extra Bold"/>
                <a:sym typeface="Open Sans Extra Bold"/>
              </a:rPr>
              <a:t>88%</a:t>
            </a:r>
          </a:p>
        </p:txBody>
      </p:sp>
      <p:sp>
        <p:nvSpPr>
          <p:cNvPr id="11" name="TextBox 11"/>
          <p:cNvSpPr txBox="1"/>
          <p:nvPr/>
        </p:nvSpPr>
        <p:spPr>
          <a:xfrm>
            <a:off x="2507936" y="3859971"/>
            <a:ext cx="1172221" cy="239681"/>
          </a:xfrm>
          <a:prstGeom prst="rect">
            <a:avLst/>
          </a:prstGeom>
        </p:spPr>
        <p:txBody>
          <a:bodyPr lIns="0" tIns="0" rIns="0" bIns="0" rtlCol="0" anchor="t">
            <a:spAutoFit/>
          </a:bodyPr>
          <a:lstStyle/>
          <a:p>
            <a:pPr>
              <a:lnSpc>
                <a:spcPts val="2002"/>
              </a:lnSpc>
              <a:spcBef>
                <a:spcPct val="0"/>
              </a:spcBef>
            </a:pPr>
            <a:r>
              <a:rPr lang="en-US" sz="1430">
                <a:solidFill>
                  <a:srgbClr val="5EDB12"/>
                </a:solidFill>
                <a:latin typeface="Open Sans"/>
                <a:ea typeface="Open Sans"/>
                <a:cs typeface="Open Sans"/>
                <a:sym typeface="Open Sans"/>
              </a:rPr>
              <a:t>In 2022</a:t>
            </a:r>
          </a:p>
        </p:txBody>
      </p:sp>
      <p:sp>
        <p:nvSpPr>
          <p:cNvPr id="12" name="TextBox 12"/>
          <p:cNvSpPr txBox="1"/>
          <p:nvPr/>
        </p:nvSpPr>
        <p:spPr>
          <a:xfrm>
            <a:off x="3975632" y="3362362"/>
            <a:ext cx="1172221" cy="502830"/>
          </a:xfrm>
          <a:prstGeom prst="rect">
            <a:avLst/>
          </a:prstGeom>
        </p:spPr>
        <p:txBody>
          <a:bodyPr lIns="0" tIns="0" rIns="0" bIns="0" rtlCol="0" anchor="t">
            <a:spAutoFit/>
          </a:bodyPr>
          <a:lstStyle/>
          <a:p>
            <a:pPr>
              <a:lnSpc>
                <a:spcPts val="4280"/>
              </a:lnSpc>
              <a:spcBef>
                <a:spcPct val="0"/>
              </a:spcBef>
            </a:pPr>
            <a:r>
              <a:rPr lang="en-US" sz="3057">
                <a:solidFill>
                  <a:srgbClr val="FFFFFF"/>
                </a:solidFill>
                <a:latin typeface="Open Sans Extra Bold"/>
                <a:ea typeface="Open Sans Extra Bold"/>
                <a:cs typeface="Open Sans Extra Bold"/>
                <a:sym typeface="Open Sans Extra Bold"/>
              </a:rPr>
              <a:t>97%</a:t>
            </a:r>
          </a:p>
        </p:txBody>
      </p:sp>
      <p:sp>
        <p:nvSpPr>
          <p:cNvPr id="14" name="TextBox 14"/>
          <p:cNvSpPr txBox="1"/>
          <p:nvPr/>
        </p:nvSpPr>
        <p:spPr>
          <a:xfrm>
            <a:off x="1040238" y="4493055"/>
            <a:ext cx="4633207" cy="949042"/>
          </a:xfrm>
          <a:prstGeom prst="rect">
            <a:avLst/>
          </a:prstGeom>
        </p:spPr>
        <p:txBody>
          <a:bodyPr lIns="0" tIns="0" rIns="0" bIns="0" rtlCol="0" anchor="t">
            <a:spAutoFit/>
          </a:bodyPr>
          <a:lstStyle/>
          <a:p>
            <a:pPr>
              <a:lnSpc>
                <a:spcPts val="1493"/>
              </a:lnSpc>
              <a:spcBef>
                <a:spcPct val="0"/>
              </a:spcBef>
            </a:pPr>
            <a:r>
              <a:rPr lang="en-US" sz="1066">
                <a:solidFill>
                  <a:srgbClr val="FFFFFF"/>
                </a:solidFill>
                <a:latin typeface="Open Sans"/>
                <a:ea typeface="Open Sans"/>
                <a:cs typeface="Open Sans"/>
                <a:sym typeface="Ope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aute irure dolor in cillum dolore eu fugiat nulla pariatur.</a:t>
            </a:r>
          </a:p>
        </p:txBody>
      </p:sp>
      <p:grpSp>
        <p:nvGrpSpPr>
          <p:cNvPr id="15" name="Group 15"/>
          <p:cNvGrpSpPr/>
          <p:nvPr/>
        </p:nvGrpSpPr>
        <p:grpSpPr>
          <a:xfrm rot="-10800000">
            <a:off x="6372486" y="5198662"/>
            <a:ext cx="414201" cy="414201"/>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txBody>
            <a:bodyPr/>
            <a:lstStyle/>
            <a:p>
              <a:endParaRPr lang="en-GH" sz="1200"/>
            </a:p>
          </p:txBody>
        </p:sp>
      </p:grpSp>
      <p:grpSp>
        <p:nvGrpSpPr>
          <p:cNvPr id="17" name="Group 17"/>
          <p:cNvGrpSpPr/>
          <p:nvPr/>
        </p:nvGrpSpPr>
        <p:grpSpPr>
          <a:xfrm rot="-10800000">
            <a:off x="6195248" y="1002358"/>
            <a:ext cx="768677" cy="768677"/>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9804"/>
              </a:srgbClr>
            </a:solidFill>
          </p:spPr>
          <p:txBody>
            <a:bodyPr/>
            <a:lstStyle/>
            <a:p>
              <a:endParaRPr lang="en-GH" sz="1200"/>
            </a:p>
          </p:txBody>
        </p:sp>
      </p:grpSp>
      <p:pic>
        <p:nvPicPr>
          <p:cNvPr id="20" name="Picture 19" descr="A poster of insects with text&#10;&#10;Description automatically generated">
            <a:extLst>
              <a:ext uri="{FF2B5EF4-FFF2-40B4-BE49-F238E27FC236}">
                <a16:creationId xmlns:a16="http://schemas.microsoft.com/office/drawing/2014/main" id="{6335E86F-F982-3498-BD25-31E1F4E95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56" y="767665"/>
            <a:ext cx="3793019" cy="5000463"/>
          </a:xfrm>
          <a:prstGeom prst="rect">
            <a:avLst/>
          </a:prstGeom>
        </p:spPr>
      </p:pic>
      <p:sp>
        <p:nvSpPr>
          <p:cNvPr id="2" name="TextBox 1">
            <a:extLst>
              <a:ext uri="{FF2B5EF4-FFF2-40B4-BE49-F238E27FC236}">
                <a16:creationId xmlns:a16="http://schemas.microsoft.com/office/drawing/2014/main" id="{B462816C-795E-93F6-2528-A48203F1BD3A}"/>
              </a:ext>
            </a:extLst>
          </p:cNvPr>
          <p:cNvSpPr txBox="1"/>
          <p:nvPr/>
        </p:nvSpPr>
        <p:spPr>
          <a:xfrm>
            <a:off x="991128" y="5654145"/>
            <a:ext cx="3466572" cy="553998"/>
          </a:xfrm>
          <a:prstGeom prst="rect">
            <a:avLst/>
          </a:prstGeom>
          <a:noFill/>
        </p:spPr>
        <p:txBody>
          <a:bodyPr wrap="square" rtlCol="0">
            <a:spAutoFit/>
          </a:bodyPr>
          <a:lstStyle/>
          <a:p>
            <a:r>
              <a:rPr lang="en-US" sz="1200" dirty="0"/>
              <a:t>HSBC poster at a number of airports</a:t>
            </a:r>
          </a:p>
          <a:p>
            <a:endParaRPr lang="en-GH" dirty="0"/>
          </a:p>
        </p:txBody>
      </p:sp>
      <p:sp>
        <p:nvSpPr>
          <p:cNvPr id="6" name="TextBox 2">
            <a:extLst>
              <a:ext uri="{FF2B5EF4-FFF2-40B4-BE49-F238E27FC236}">
                <a16:creationId xmlns:a16="http://schemas.microsoft.com/office/drawing/2014/main" id="{EBF5E3A7-9267-547F-1563-8DE420D0EC29}"/>
              </a:ext>
            </a:extLst>
          </p:cNvPr>
          <p:cNvSpPr txBox="1"/>
          <p:nvPr/>
        </p:nvSpPr>
        <p:spPr>
          <a:xfrm>
            <a:off x="991128" y="367299"/>
            <a:ext cx="5005625" cy="400366"/>
          </a:xfrm>
          <a:prstGeom prst="rect">
            <a:avLst/>
          </a:prstGeom>
        </p:spPr>
        <p:txBody>
          <a:bodyPr wrap="square" lIns="0" tIns="0" rIns="0" bIns="0" rtlCol="0" anchor="t">
            <a:spAutoFit/>
          </a:bodyPr>
          <a:lstStyle/>
          <a:p>
            <a:pPr>
              <a:lnSpc>
                <a:spcPts val="3085"/>
              </a:lnSpc>
            </a:pPr>
            <a:r>
              <a:rPr lang="en-US" sz="3500" b="1" dirty="0">
                <a:solidFill>
                  <a:srgbClr val="1A401F"/>
                </a:solidFill>
                <a:latin typeface="Hatton"/>
                <a:ea typeface="Hatton"/>
                <a:cs typeface="Hatton"/>
                <a:sym typeface="Hatton"/>
              </a:rPr>
              <a:t>CULTURAL DYNAMICS</a:t>
            </a:r>
          </a:p>
        </p:txBody>
      </p:sp>
      <p:sp>
        <p:nvSpPr>
          <p:cNvPr id="7" name="Slide Number Placeholder 6">
            <a:extLst>
              <a:ext uri="{FF2B5EF4-FFF2-40B4-BE49-F238E27FC236}">
                <a16:creationId xmlns:a16="http://schemas.microsoft.com/office/drawing/2014/main" id="{79EB3C3B-CBC8-AC69-739A-7E9006281957}"/>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D969FAE2-84D7-F146-925D-46C1E98339C0}"/>
              </a:ext>
            </a:extLst>
          </p:cNvPr>
          <p:cNvSpPr>
            <a:spLocks noGrp="1"/>
          </p:cNvSpPr>
          <p:nvPr>
            <p:ph type="sldNum" sz="quarter" idx="12"/>
          </p:nvPr>
        </p:nvSpPr>
        <p:spPr/>
        <p:txBody>
          <a:bodyPr/>
          <a:lstStyle/>
          <a:p>
            <a:fld id="{6973FCEF-5573-7E43-8272-70C9D66591DA}" type="slidenum">
              <a:rPr lang="en-US" smtClean="0"/>
              <a:t>13</a:t>
            </a:fld>
            <a:endParaRPr lang="en-US"/>
          </a:p>
        </p:txBody>
      </p:sp>
      <p:pic>
        <p:nvPicPr>
          <p:cNvPr id="8" name="Picture Placeholder 7">
            <a:extLst>
              <a:ext uri="{FF2B5EF4-FFF2-40B4-BE49-F238E27FC236}">
                <a16:creationId xmlns:a16="http://schemas.microsoft.com/office/drawing/2014/main" id="{AEF000E4-BBF2-0C4C-B3E2-AC91CE72491F}"/>
              </a:ext>
            </a:extLst>
          </p:cNvPr>
          <p:cNvPicPr>
            <a:picLocks noGrp="1" noChangeAspect="1"/>
          </p:cNvPicPr>
          <p:nvPr>
            <p:ph type="pic" sz="quarter" idx="13"/>
          </p:nvPr>
        </p:nvPicPr>
        <p:blipFill>
          <a:blip r:embed="rId2"/>
          <a:srcRect/>
          <a:stretch/>
        </p:blipFill>
        <p:spPr>
          <a:xfrm>
            <a:off x="307180" y="303213"/>
            <a:ext cx="5719765" cy="5732462"/>
          </a:xfrm>
        </p:spPr>
      </p:pic>
      <p:sp>
        <p:nvSpPr>
          <p:cNvPr id="6" name="Rectangle 3">
            <a:extLst>
              <a:ext uri="{FF2B5EF4-FFF2-40B4-BE49-F238E27FC236}">
                <a16:creationId xmlns:a16="http://schemas.microsoft.com/office/drawing/2014/main" id="{A0851947-E415-3C77-9FE5-588573154E07}"/>
              </a:ext>
            </a:extLst>
          </p:cNvPr>
          <p:cNvSpPr>
            <a:spLocks noGrp="1" noChangeArrowheads="1"/>
          </p:cNvSpPr>
          <p:nvPr>
            <p:ph sz="half" idx="1"/>
          </p:nvPr>
        </p:nvSpPr>
        <p:spPr bwMode="auto">
          <a:xfrm>
            <a:off x="6165058" y="1624581"/>
            <a:ext cx="576659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GH" altLang="en-GH" b="0" i="0" u="none" strike="noStrike" cap="none" normalizeH="0" dirty="0">
                <a:ln>
                  <a:noFill/>
                </a:ln>
                <a:solidFill>
                  <a:schemeClr val="tx1"/>
                </a:solidFill>
                <a:effectLst/>
                <a:latin typeface="Arial" panose="020B0604020202020204" pitchFamily="34" charset="0"/>
              </a:rPr>
              <a:t>Bridging Geographical Boundaries in Remote Work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H" altLang="en-GH" b="0" i="0" u="none" strike="noStrike" cap="none" normalizeH="0" dirty="0">
                <a:ln>
                  <a:noFill/>
                </a:ln>
                <a:solidFill>
                  <a:schemeClr val="tx1"/>
                </a:solidFill>
                <a:effectLst/>
                <a:latin typeface="Arial" panose="020B0604020202020204" pitchFamily="34" charset="0"/>
              </a:rPr>
              <a:t>Understanding Global Cultural Differences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H" altLang="en-GH" b="0" i="0" u="none" strike="noStrike" cap="none" normalizeH="0" dirty="0">
                <a:ln>
                  <a:noFill/>
                </a:ln>
                <a:solidFill>
                  <a:schemeClr val="tx1"/>
                </a:solidFill>
                <a:effectLst/>
                <a:latin typeface="Arial" panose="020B0604020202020204" pitchFamily="34" charset="0"/>
              </a:rPr>
              <a:t>Leveraging Cultural Nuances for Innovation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GH" b="0" i="0" u="none" strike="noStrike" cap="none" normalizeH="0" dirty="0">
                <a:ln>
                  <a:noFill/>
                </a:ln>
                <a:solidFill>
                  <a:schemeClr val="tx1"/>
                </a:solidFill>
                <a:effectLst/>
                <a:latin typeface="Arial" panose="020B0604020202020204" pitchFamily="34" charset="0"/>
              </a:rPr>
              <a:t>Cultural Intelligence</a:t>
            </a:r>
            <a:endParaRPr kumimoji="0" lang="en-GH" altLang="en-GH" b="0" i="0" u="none" strike="noStrike" cap="none" normalizeH="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D026CE2-3B14-136A-479A-0416E54CCB16}"/>
              </a:ext>
            </a:extLst>
          </p:cNvPr>
          <p:cNvSpPr txBox="1"/>
          <p:nvPr/>
        </p:nvSpPr>
        <p:spPr>
          <a:xfrm>
            <a:off x="6226174" y="900330"/>
            <a:ext cx="5343524" cy="400366"/>
          </a:xfrm>
          <a:prstGeom prst="rect">
            <a:avLst/>
          </a:prstGeom>
        </p:spPr>
        <p:txBody>
          <a:bodyPr wrap="square" lIns="0" tIns="0" rIns="0" bIns="0" rtlCol="0" anchor="t">
            <a:spAutoFit/>
          </a:bodyPr>
          <a:lstStyle/>
          <a:p>
            <a:pPr>
              <a:lnSpc>
                <a:spcPts val="3085"/>
              </a:lnSpc>
            </a:pPr>
            <a:r>
              <a:rPr lang="en-US" sz="3500" b="1" dirty="0">
                <a:solidFill>
                  <a:srgbClr val="1A401F"/>
                </a:solidFill>
                <a:latin typeface="Hatton"/>
                <a:ea typeface="Hatton"/>
                <a:cs typeface="Hatton"/>
                <a:sym typeface="Hatton"/>
              </a:rPr>
              <a:t>CULTURAL DYNAMICS</a:t>
            </a:r>
          </a:p>
        </p:txBody>
      </p:sp>
    </p:spTree>
    <p:extLst>
      <p:ext uri="{BB962C8B-B14F-4D97-AF65-F5344CB8AC3E}">
        <p14:creationId xmlns:p14="http://schemas.microsoft.com/office/powerpoint/2010/main" val="272477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37BD04-9DCA-5643-8517-4E14A88AE885}"/>
              </a:ext>
            </a:extLst>
          </p:cNvPr>
          <p:cNvSpPr>
            <a:spLocks noGrp="1"/>
          </p:cNvSpPr>
          <p:nvPr>
            <p:ph sz="half" idx="1"/>
          </p:nvPr>
        </p:nvSpPr>
        <p:spPr>
          <a:xfrm>
            <a:off x="314325" y="1279084"/>
            <a:ext cx="6261404" cy="5176299"/>
          </a:xfrm>
        </p:spPr>
        <p:txBody>
          <a:bodyPr/>
          <a:lstStyle/>
          <a:p>
            <a:r>
              <a:rPr lang="en-US" sz="2000" b="1" dirty="0"/>
              <a:t>Understanding and Respecting Cultural Differences</a:t>
            </a:r>
            <a:endParaRPr lang="en-US" sz="2000" dirty="0"/>
          </a:p>
          <a:p>
            <a:pPr>
              <a:buFont typeface="Arial" panose="020B0604020202020204" pitchFamily="34" charset="0"/>
              <a:buChar char="•"/>
            </a:pPr>
            <a:r>
              <a:rPr lang="en-US" sz="2000" dirty="0"/>
              <a:t>In a globalized business environment, understanding and respecting cultural differences is crucial for effective communication and collaboration.</a:t>
            </a:r>
          </a:p>
          <a:p>
            <a:endParaRPr lang="en-US" sz="2000" dirty="0"/>
          </a:p>
          <a:p>
            <a:pPr>
              <a:buFont typeface="Arial" panose="020B0604020202020204" pitchFamily="34" charset="0"/>
              <a:buChar char="•"/>
            </a:pPr>
            <a:r>
              <a:rPr lang="en-US" sz="2000" dirty="0"/>
              <a:t>Businesses that value cultural diversity are better positioned to enter and thrive in international markets, as they can tailor their products and services to meet local preferences and norms.</a:t>
            </a:r>
          </a:p>
          <a:p>
            <a:endParaRPr lang="en-US" sz="2000" dirty="0"/>
          </a:p>
          <a:p>
            <a:pPr>
              <a:buFont typeface="Arial" panose="020B0604020202020204" pitchFamily="34" charset="0"/>
              <a:buChar char="•"/>
            </a:pPr>
            <a:r>
              <a:rPr lang="en-US" sz="2000" dirty="0"/>
              <a:t>Culturally diverse teams bring a wealth of perspectives and ideas, which can lead to more innovative solutions and a competitive advantage.</a:t>
            </a:r>
          </a:p>
          <a:p>
            <a:endParaRPr lang="en-US" dirty="0"/>
          </a:p>
        </p:txBody>
      </p:sp>
      <p:sp>
        <p:nvSpPr>
          <p:cNvPr id="12" name="Slide Number Placeholder 11">
            <a:extLst>
              <a:ext uri="{FF2B5EF4-FFF2-40B4-BE49-F238E27FC236}">
                <a16:creationId xmlns:a16="http://schemas.microsoft.com/office/drawing/2014/main" id="{51FB394F-8BBC-A04B-99D6-0FBE56B6E322}"/>
              </a:ext>
            </a:extLst>
          </p:cNvPr>
          <p:cNvSpPr>
            <a:spLocks noGrp="1"/>
          </p:cNvSpPr>
          <p:nvPr>
            <p:ph type="sldNum" sz="quarter" idx="12"/>
          </p:nvPr>
        </p:nvSpPr>
        <p:spPr/>
        <p:txBody>
          <a:bodyPr/>
          <a:lstStyle/>
          <a:p>
            <a:fld id="{6973FCEF-5573-7E43-8272-70C9D66591DA}" type="slidenum">
              <a:rPr lang="en-US" smtClean="0"/>
              <a:t>14</a:t>
            </a:fld>
            <a:endParaRPr lang="en-US"/>
          </a:p>
        </p:txBody>
      </p:sp>
      <p:pic>
        <p:nvPicPr>
          <p:cNvPr id="6" name="Picture 5">
            <a:extLst>
              <a:ext uri="{FF2B5EF4-FFF2-40B4-BE49-F238E27FC236}">
                <a16:creationId xmlns:a16="http://schemas.microsoft.com/office/drawing/2014/main" id="{C1CB4E6B-BFBB-AD22-E1A5-1350FFCCE06A}"/>
              </a:ext>
            </a:extLst>
          </p:cNvPr>
          <p:cNvPicPr>
            <a:picLocks noChangeAspect="1"/>
          </p:cNvPicPr>
          <p:nvPr/>
        </p:nvPicPr>
        <p:blipFill>
          <a:blip r:embed="rId2"/>
          <a:stretch>
            <a:fillRect/>
          </a:stretch>
        </p:blipFill>
        <p:spPr>
          <a:xfrm>
            <a:off x="7403300" y="1041620"/>
            <a:ext cx="4565028" cy="3063985"/>
          </a:xfrm>
          <a:prstGeom prst="rect">
            <a:avLst/>
          </a:prstGeom>
        </p:spPr>
      </p:pic>
      <p:sp>
        <p:nvSpPr>
          <p:cNvPr id="7" name="TextBox 6">
            <a:extLst>
              <a:ext uri="{FF2B5EF4-FFF2-40B4-BE49-F238E27FC236}">
                <a16:creationId xmlns:a16="http://schemas.microsoft.com/office/drawing/2014/main" id="{E3F43CE4-E1AF-C37F-A3B2-04D4A99857E0}"/>
              </a:ext>
            </a:extLst>
          </p:cNvPr>
          <p:cNvSpPr txBox="1"/>
          <p:nvPr/>
        </p:nvSpPr>
        <p:spPr>
          <a:xfrm>
            <a:off x="314325" y="616486"/>
            <a:ext cx="5343524" cy="400366"/>
          </a:xfrm>
          <a:prstGeom prst="rect">
            <a:avLst/>
          </a:prstGeom>
        </p:spPr>
        <p:txBody>
          <a:bodyPr wrap="square" lIns="0" tIns="0" rIns="0" bIns="0" rtlCol="0" anchor="t">
            <a:spAutoFit/>
          </a:bodyPr>
          <a:lstStyle/>
          <a:p>
            <a:pPr>
              <a:lnSpc>
                <a:spcPts val="3085"/>
              </a:lnSpc>
            </a:pPr>
            <a:r>
              <a:rPr lang="en-US" sz="3500" b="1" dirty="0">
                <a:solidFill>
                  <a:srgbClr val="1A401F"/>
                </a:solidFill>
                <a:latin typeface="Hatton"/>
                <a:ea typeface="Hatton"/>
                <a:cs typeface="Hatton"/>
                <a:sym typeface="Hatton"/>
              </a:rPr>
              <a:t>CULTURAL DYNAMICS</a:t>
            </a:r>
          </a:p>
        </p:txBody>
      </p:sp>
      <p:sp>
        <p:nvSpPr>
          <p:cNvPr id="8" name="Rectangle 7">
            <a:extLst>
              <a:ext uri="{FF2B5EF4-FFF2-40B4-BE49-F238E27FC236}">
                <a16:creationId xmlns:a16="http://schemas.microsoft.com/office/drawing/2014/main" id="{EC57ADEF-436B-CB75-7A84-BF51F02CA3EA}"/>
              </a:ext>
            </a:extLst>
          </p:cNvPr>
          <p:cNvSpPr/>
          <p:nvPr/>
        </p:nvSpPr>
        <p:spPr>
          <a:xfrm>
            <a:off x="7403300" y="4229100"/>
            <a:ext cx="4565028" cy="1724025"/>
          </a:xfrm>
          <a:prstGeom prst="rect">
            <a:avLst/>
          </a:prstGeom>
          <a:solidFill>
            <a:srgbClr val="0074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Hofstede’s Cultural Dimensions Theory: A framework used to distinguish between different national cultures and cultural dimensions, and their impact on a business setting.</a:t>
            </a:r>
          </a:p>
          <a:p>
            <a:pPr algn="ctr"/>
            <a:endParaRPr lang="en-GH" dirty="0"/>
          </a:p>
        </p:txBody>
      </p:sp>
    </p:spTree>
    <p:extLst>
      <p:ext uri="{BB962C8B-B14F-4D97-AF65-F5344CB8AC3E}">
        <p14:creationId xmlns:p14="http://schemas.microsoft.com/office/powerpoint/2010/main" val="1739630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5239" y="1954587"/>
            <a:ext cx="1934540" cy="197969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txBody>
            <a:bodyPr/>
            <a:lstStyle/>
            <a:p>
              <a:endParaRPr lang="en-GH" sz="1200"/>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5499064" y="2647933"/>
            <a:ext cx="1028886" cy="823988"/>
          </a:xfrm>
          <a:custGeom>
            <a:avLst/>
            <a:gdLst/>
            <a:ahLst/>
            <a:cxnLst/>
            <a:rect l="l" t="t" r="r" b="b"/>
            <a:pathLst>
              <a:path w="1422840" h="1226229">
                <a:moveTo>
                  <a:pt x="0" y="0"/>
                </a:moveTo>
                <a:lnTo>
                  <a:pt x="1422840" y="0"/>
                </a:lnTo>
                <a:lnTo>
                  <a:pt x="1422840" y="1226230"/>
                </a:lnTo>
                <a:lnTo>
                  <a:pt x="0" y="122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H" sz="1200"/>
          </a:p>
        </p:txBody>
      </p:sp>
      <p:grpSp>
        <p:nvGrpSpPr>
          <p:cNvPr id="6" name="Group 6"/>
          <p:cNvGrpSpPr/>
          <p:nvPr/>
        </p:nvGrpSpPr>
        <p:grpSpPr>
          <a:xfrm>
            <a:off x="3837747" y="3073921"/>
            <a:ext cx="1819147" cy="181298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txBody>
            <a:bodyPr/>
            <a:lstStyle/>
            <a:p>
              <a:endParaRPr lang="en-GH" sz="1200"/>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Freeform 9"/>
          <p:cNvSpPr/>
          <p:nvPr/>
        </p:nvSpPr>
        <p:spPr>
          <a:xfrm>
            <a:off x="7796993" y="2520145"/>
            <a:ext cx="814890" cy="764515"/>
          </a:xfrm>
          <a:custGeom>
            <a:avLst/>
            <a:gdLst/>
            <a:ahLst/>
            <a:cxnLst/>
            <a:rect l="l" t="t" r="r" b="b"/>
            <a:pathLst>
              <a:path w="1222335" h="1146772">
                <a:moveTo>
                  <a:pt x="0" y="0"/>
                </a:moveTo>
                <a:lnTo>
                  <a:pt x="1222334" y="0"/>
                </a:lnTo>
                <a:lnTo>
                  <a:pt x="1222334" y="1146773"/>
                </a:lnTo>
                <a:lnTo>
                  <a:pt x="0" y="1146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H" sz="1200"/>
          </a:p>
        </p:txBody>
      </p:sp>
      <p:sp>
        <p:nvSpPr>
          <p:cNvPr id="10" name="Freeform 10"/>
          <p:cNvSpPr/>
          <p:nvPr/>
        </p:nvSpPr>
        <p:spPr>
          <a:xfrm rot="-1070349">
            <a:off x="2997909" y="2904359"/>
            <a:ext cx="963621" cy="904052"/>
          </a:xfrm>
          <a:custGeom>
            <a:avLst/>
            <a:gdLst/>
            <a:ahLst/>
            <a:cxnLst/>
            <a:rect l="l" t="t" r="r" b="b"/>
            <a:pathLst>
              <a:path w="1445432" h="1356078">
                <a:moveTo>
                  <a:pt x="0" y="0"/>
                </a:moveTo>
                <a:lnTo>
                  <a:pt x="1445432" y="0"/>
                </a:lnTo>
                <a:lnTo>
                  <a:pt x="1445432" y="1356078"/>
                </a:lnTo>
                <a:lnTo>
                  <a:pt x="0" y="1356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H" sz="1200"/>
          </a:p>
        </p:txBody>
      </p:sp>
      <p:grpSp>
        <p:nvGrpSpPr>
          <p:cNvPr id="11" name="Group 11"/>
          <p:cNvGrpSpPr/>
          <p:nvPr/>
        </p:nvGrpSpPr>
        <p:grpSpPr>
          <a:xfrm>
            <a:off x="6091160" y="1349916"/>
            <a:ext cx="1810466" cy="181083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txBody>
            <a:bodyPr/>
            <a:lstStyle/>
            <a:p>
              <a:endParaRPr lang="en-GH" sz="1200"/>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4" name="Group 14"/>
          <p:cNvGrpSpPr/>
          <p:nvPr/>
        </p:nvGrpSpPr>
        <p:grpSpPr>
          <a:xfrm>
            <a:off x="8245871" y="2503942"/>
            <a:ext cx="1810466" cy="181083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txBody>
            <a:bodyPr/>
            <a:lstStyle/>
            <a:p>
              <a:endParaRPr lang="en-GH" sz="1200"/>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19" name="TextBox 19"/>
          <p:cNvSpPr txBox="1"/>
          <p:nvPr/>
        </p:nvSpPr>
        <p:spPr>
          <a:xfrm>
            <a:off x="685800" y="534290"/>
            <a:ext cx="6610350" cy="551433"/>
          </a:xfrm>
          <a:prstGeom prst="rect">
            <a:avLst/>
          </a:prstGeom>
        </p:spPr>
        <p:txBody>
          <a:bodyPr wrap="square" lIns="0" tIns="0" rIns="0" bIns="0" rtlCol="0" anchor="t">
            <a:spAutoFit/>
          </a:bodyPr>
          <a:lstStyle/>
          <a:p>
            <a:pPr>
              <a:lnSpc>
                <a:spcPts val="4288"/>
              </a:lnSpc>
            </a:pPr>
            <a:r>
              <a:rPr lang="en-US" sz="3728" b="1" dirty="0">
                <a:solidFill>
                  <a:srgbClr val="1A401F"/>
                </a:solidFill>
                <a:latin typeface="Hatton"/>
                <a:ea typeface="Hatton"/>
                <a:cs typeface="Hatton"/>
                <a:sym typeface="Hatton"/>
              </a:rPr>
              <a:t>CULTURAL INTELLIGENCE</a:t>
            </a:r>
          </a:p>
        </p:txBody>
      </p:sp>
      <p:sp>
        <p:nvSpPr>
          <p:cNvPr id="20" name="TextBox 20"/>
          <p:cNvSpPr txBox="1"/>
          <p:nvPr/>
        </p:nvSpPr>
        <p:spPr>
          <a:xfrm>
            <a:off x="1369442" y="2881629"/>
            <a:ext cx="1437555" cy="246671"/>
          </a:xfrm>
          <a:prstGeom prst="rect">
            <a:avLst/>
          </a:prstGeom>
        </p:spPr>
        <p:txBody>
          <a:bodyPr lIns="0" tIns="0" rIns="0" bIns="0" rtlCol="0" anchor="t">
            <a:spAutoFit/>
          </a:bodyPr>
          <a:lstStyle/>
          <a:p>
            <a:pPr algn="ctr">
              <a:lnSpc>
                <a:spcPts val="2191"/>
              </a:lnSpc>
            </a:pPr>
            <a:r>
              <a:rPr lang="en-US" sz="1200" dirty="0">
                <a:solidFill>
                  <a:srgbClr val="FFFFFF"/>
                </a:solidFill>
                <a:latin typeface="Hatton"/>
                <a:ea typeface="Hatton"/>
                <a:cs typeface="Hatton"/>
                <a:sym typeface="Hatton"/>
              </a:rPr>
              <a:t>Power Distance</a:t>
            </a:r>
          </a:p>
        </p:txBody>
      </p:sp>
      <p:sp>
        <p:nvSpPr>
          <p:cNvPr id="21" name="TextBox 21"/>
          <p:cNvSpPr txBox="1"/>
          <p:nvPr/>
        </p:nvSpPr>
        <p:spPr>
          <a:xfrm>
            <a:off x="3865788" y="3799280"/>
            <a:ext cx="1743278" cy="246671"/>
          </a:xfrm>
          <a:prstGeom prst="rect">
            <a:avLst/>
          </a:prstGeom>
        </p:spPr>
        <p:txBody>
          <a:bodyPr lIns="0" tIns="0" rIns="0" bIns="0" rtlCol="0" anchor="t">
            <a:spAutoFit/>
          </a:bodyPr>
          <a:lstStyle/>
          <a:p>
            <a:pPr algn="ctr">
              <a:lnSpc>
                <a:spcPts val="2191"/>
              </a:lnSpc>
            </a:pPr>
            <a:r>
              <a:rPr lang="en-US" sz="1200" dirty="0">
                <a:solidFill>
                  <a:srgbClr val="FFFFFF"/>
                </a:solidFill>
                <a:latin typeface="Hatton"/>
                <a:ea typeface="Hatton"/>
                <a:cs typeface="Hatton"/>
                <a:sym typeface="Hatton"/>
              </a:rPr>
              <a:t>Individualism</a:t>
            </a:r>
          </a:p>
        </p:txBody>
      </p:sp>
      <p:sp>
        <p:nvSpPr>
          <p:cNvPr id="22" name="TextBox 22"/>
          <p:cNvSpPr txBox="1"/>
          <p:nvPr/>
        </p:nvSpPr>
        <p:spPr>
          <a:xfrm>
            <a:off x="6541012" y="1707978"/>
            <a:ext cx="1041365" cy="821572"/>
          </a:xfrm>
          <a:prstGeom prst="rect">
            <a:avLst/>
          </a:prstGeom>
        </p:spPr>
        <p:txBody>
          <a:bodyPr lIns="0" tIns="0" rIns="0" bIns="0" rtlCol="0" anchor="t">
            <a:spAutoFit/>
          </a:bodyPr>
          <a:lstStyle/>
          <a:p>
            <a:pPr algn="ctr">
              <a:lnSpc>
                <a:spcPts val="2191"/>
              </a:lnSpc>
            </a:pPr>
            <a:endParaRPr lang="en-US" sz="1565" dirty="0">
              <a:solidFill>
                <a:srgbClr val="FFFFFF"/>
              </a:solidFill>
              <a:latin typeface="Hatton"/>
              <a:ea typeface="Hatton"/>
              <a:cs typeface="Hatton"/>
              <a:sym typeface="Hatton"/>
            </a:endParaRPr>
          </a:p>
          <a:p>
            <a:pPr algn="ctr">
              <a:lnSpc>
                <a:spcPts val="2191"/>
              </a:lnSpc>
            </a:pPr>
            <a:r>
              <a:rPr lang="en-US" sz="1200" dirty="0">
                <a:solidFill>
                  <a:srgbClr val="FFFFFF"/>
                </a:solidFill>
                <a:latin typeface="Hatton"/>
                <a:ea typeface="Hatton"/>
                <a:cs typeface="Hatton"/>
                <a:sym typeface="Hatton"/>
              </a:rPr>
              <a:t>Uncertainty Avoidance</a:t>
            </a:r>
          </a:p>
        </p:txBody>
      </p:sp>
      <p:sp>
        <p:nvSpPr>
          <p:cNvPr id="23" name="TextBox 23"/>
          <p:cNvSpPr txBox="1"/>
          <p:nvPr/>
        </p:nvSpPr>
        <p:spPr>
          <a:xfrm>
            <a:off x="8457546" y="3077227"/>
            <a:ext cx="1404250" cy="539443"/>
          </a:xfrm>
          <a:prstGeom prst="rect">
            <a:avLst/>
          </a:prstGeom>
        </p:spPr>
        <p:txBody>
          <a:bodyPr lIns="0" tIns="0" rIns="0" bIns="0" rtlCol="0" anchor="t">
            <a:spAutoFit/>
          </a:bodyPr>
          <a:lstStyle/>
          <a:p>
            <a:pPr algn="ctr">
              <a:lnSpc>
                <a:spcPts val="2191"/>
              </a:lnSpc>
            </a:pPr>
            <a:r>
              <a:rPr lang="en-US" sz="1200" dirty="0">
                <a:solidFill>
                  <a:srgbClr val="FFFFFF"/>
                </a:solidFill>
                <a:latin typeface="Hatton"/>
                <a:ea typeface="Hatton"/>
                <a:cs typeface="Hatton"/>
                <a:sym typeface="Hatton"/>
              </a:rPr>
              <a:t>Long Term Orientation</a:t>
            </a:r>
          </a:p>
        </p:txBody>
      </p:sp>
      <p:sp>
        <p:nvSpPr>
          <p:cNvPr id="24" name="Rectangle 23">
            <a:extLst>
              <a:ext uri="{FF2B5EF4-FFF2-40B4-BE49-F238E27FC236}">
                <a16:creationId xmlns:a16="http://schemas.microsoft.com/office/drawing/2014/main" id="{9275FB99-3D00-5A99-E343-DB68EF72EF27}"/>
              </a:ext>
            </a:extLst>
          </p:cNvPr>
          <p:cNvSpPr/>
          <p:nvPr/>
        </p:nvSpPr>
        <p:spPr>
          <a:xfrm>
            <a:off x="46477" y="5232363"/>
            <a:ext cx="12089363" cy="956383"/>
          </a:xfrm>
          <a:prstGeom prst="rect">
            <a:avLst/>
          </a:prstGeom>
          <a:solidFill>
            <a:srgbClr val="007A37">
              <a:alpha val="4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effectLst/>
                <a:latin typeface="Tiempos Text"/>
              </a:rPr>
              <a:t>Cultural intelligence: an outsider’s seemingly natural ability to interpret someone’s unfamiliar and ambiguous gestures the way that person’s compatriots would.</a:t>
            </a:r>
            <a:endParaRPr lang="en-GH" dirty="0">
              <a:solidFill>
                <a:schemeClr val="bg1"/>
              </a:solidFill>
            </a:endParaRPr>
          </a:p>
        </p:txBody>
      </p:sp>
      <p:grpSp>
        <p:nvGrpSpPr>
          <p:cNvPr id="25" name="Group 2">
            <a:extLst>
              <a:ext uri="{FF2B5EF4-FFF2-40B4-BE49-F238E27FC236}">
                <a16:creationId xmlns:a16="http://schemas.microsoft.com/office/drawing/2014/main" id="{32DB1AAB-A2C3-E399-A4FD-F2A8EDAEA0E9}"/>
              </a:ext>
            </a:extLst>
          </p:cNvPr>
          <p:cNvGrpSpPr/>
          <p:nvPr/>
        </p:nvGrpSpPr>
        <p:grpSpPr>
          <a:xfrm>
            <a:off x="3109692" y="1164668"/>
            <a:ext cx="1821613" cy="1810708"/>
            <a:chOff x="0" y="0"/>
            <a:chExt cx="812800" cy="812800"/>
          </a:xfrm>
        </p:grpSpPr>
        <p:sp>
          <p:nvSpPr>
            <p:cNvPr id="26" name="Freeform 3">
              <a:extLst>
                <a:ext uri="{FF2B5EF4-FFF2-40B4-BE49-F238E27FC236}">
                  <a16:creationId xmlns:a16="http://schemas.microsoft.com/office/drawing/2014/main" id="{BB8D3A32-4A44-6F44-9FED-A55009BA89A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txBody>
            <a:bodyPr/>
            <a:lstStyle/>
            <a:p>
              <a:endParaRPr lang="en-GH" sz="1200" dirty="0"/>
            </a:p>
          </p:txBody>
        </p:sp>
        <p:sp>
          <p:nvSpPr>
            <p:cNvPr id="27" name="TextBox 4">
              <a:extLst>
                <a:ext uri="{FF2B5EF4-FFF2-40B4-BE49-F238E27FC236}">
                  <a16:creationId xmlns:a16="http://schemas.microsoft.com/office/drawing/2014/main" id="{7D096E58-81EF-D734-4DEE-3A027304C531}"/>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a:p>
          </p:txBody>
        </p:sp>
      </p:grpSp>
      <p:sp>
        <p:nvSpPr>
          <p:cNvPr id="28" name="TextBox 20">
            <a:extLst>
              <a:ext uri="{FF2B5EF4-FFF2-40B4-BE49-F238E27FC236}">
                <a16:creationId xmlns:a16="http://schemas.microsoft.com/office/drawing/2014/main" id="{67A8E6A7-A62B-C9ED-56B9-630F5A6A32E4}"/>
              </a:ext>
            </a:extLst>
          </p:cNvPr>
          <p:cNvSpPr txBox="1"/>
          <p:nvPr/>
        </p:nvSpPr>
        <p:spPr>
          <a:xfrm>
            <a:off x="3301720" y="1978680"/>
            <a:ext cx="1437555" cy="246671"/>
          </a:xfrm>
          <a:prstGeom prst="rect">
            <a:avLst/>
          </a:prstGeom>
        </p:spPr>
        <p:txBody>
          <a:bodyPr lIns="0" tIns="0" rIns="0" bIns="0" rtlCol="0" anchor="t">
            <a:spAutoFit/>
          </a:bodyPr>
          <a:lstStyle/>
          <a:p>
            <a:pPr algn="ctr">
              <a:lnSpc>
                <a:spcPts val="2191"/>
              </a:lnSpc>
            </a:pPr>
            <a:r>
              <a:rPr lang="en-US" sz="1200" dirty="0">
                <a:solidFill>
                  <a:srgbClr val="FFFFFF"/>
                </a:solidFill>
                <a:latin typeface="Hatton"/>
                <a:ea typeface="Hatton"/>
                <a:cs typeface="Hatton"/>
                <a:sym typeface="Hatton"/>
              </a:rPr>
              <a:t>Motivation</a:t>
            </a:r>
          </a:p>
        </p:txBody>
      </p:sp>
      <p:grpSp>
        <p:nvGrpSpPr>
          <p:cNvPr id="29" name="Group 11">
            <a:extLst>
              <a:ext uri="{FF2B5EF4-FFF2-40B4-BE49-F238E27FC236}">
                <a16:creationId xmlns:a16="http://schemas.microsoft.com/office/drawing/2014/main" id="{E9E4E0B7-BC5C-7297-BE18-D4FC14969931}"/>
              </a:ext>
            </a:extLst>
          </p:cNvPr>
          <p:cNvGrpSpPr/>
          <p:nvPr/>
        </p:nvGrpSpPr>
        <p:grpSpPr>
          <a:xfrm>
            <a:off x="6235164" y="3420605"/>
            <a:ext cx="1815906" cy="1810834"/>
            <a:chOff x="0" y="0"/>
            <a:chExt cx="812800" cy="812800"/>
          </a:xfrm>
        </p:grpSpPr>
        <p:sp>
          <p:nvSpPr>
            <p:cNvPr id="30" name="Freeform 12">
              <a:extLst>
                <a:ext uri="{FF2B5EF4-FFF2-40B4-BE49-F238E27FC236}">
                  <a16:creationId xmlns:a16="http://schemas.microsoft.com/office/drawing/2014/main" id="{474CFB3D-7E6E-AC0E-2D06-599B37696F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txBody>
            <a:bodyPr/>
            <a:lstStyle/>
            <a:p>
              <a:endParaRPr lang="en-GH" sz="1200" b="1"/>
            </a:p>
          </p:txBody>
        </p:sp>
        <p:sp>
          <p:nvSpPr>
            <p:cNvPr id="31" name="TextBox 13">
              <a:extLst>
                <a:ext uri="{FF2B5EF4-FFF2-40B4-BE49-F238E27FC236}">
                  <a16:creationId xmlns:a16="http://schemas.microsoft.com/office/drawing/2014/main" id="{1CCEBC6C-4308-59A3-FD75-FD4506DCC442}"/>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spcBef>
                  <a:spcPct val="0"/>
                </a:spcBef>
              </a:pPr>
              <a:endParaRPr sz="1200" b="1"/>
            </a:p>
          </p:txBody>
        </p:sp>
      </p:grpSp>
      <p:sp>
        <p:nvSpPr>
          <p:cNvPr id="32" name="TextBox 20">
            <a:extLst>
              <a:ext uri="{FF2B5EF4-FFF2-40B4-BE49-F238E27FC236}">
                <a16:creationId xmlns:a16="http://schemas.microsoft.com/office/drawing/2014/main" id="{77334FE6-3F71-B7C7-533C-8733025C43B5}"/>
              </a:ext>
            </a:extLst>
          </p:cNvPr>
          <p:cNvSpPr txBox="1"/>
          <p:nvPr/>
        </p:nvSpPr>
        <p:spPr>
          <a:xfrm>
            <a:off x="6402457" y="4160244"/>
            <a:ext cx="1437555" cy="246671"/>
          </a:xfrm>
          <a:prstGeom prst="rect">
            <a:avLst/>
          </a:prstGeom>
        </p:spPr>
        <p:txBody>
          <a:bodyPr lIns="0" tIns="0" rIns="0" bIns="0" rtlCol="0" anchor="t">
            <a:spAutoFit/>
          </a:bodyPr>
          <a:lstStyle/>
          <a:p>
            <a:pPr algn="ctr">
              <a:lnSpc>
                <a:spcPts val="2191"/>
              </a:lnSpc>
            </a:pPr>
            <a:r>
              <a:rPr lang="en-US" sz="1200" dirty="0">
                <a:solidFill>
                  <a:srgbClr val="FFFFFF"/>
                </a:solidFill>
                <a:latin typeface="Hatton"/>
                <a:ea typeface="Hatton"/>
                <a:cs typeface="Hatton"/>
                <a:sym typeface="Hatton"/>
              </a:rPr>
              <a:t>Indulgence</a:t>
            </a:r>
          </a:p>
        </p:txBody>
      </p:sp>
      <p:sp>
        <p:nvSpPr>
          <p:cNvPr id="33" name="Freeform 9">
            <a:extLst>
              <a:ext uri="{FF2B5EF4-FFF2-40B4-BE49-F238E27FC236}">
                <a16:creationId xmlns:a16="http://schemas.microsoft.com/office/drawing/2014/main" id="{8F2CF181-3453-CF03-87D4-AB7BF1DEB7B0}"/>
              </a:ext>
            </a:extLst>
          </p:cNvPr>
          <p:cNvSpPr/>
          <p:nvPr/>
        </p:nvSpPr>
        <p:spPr>
          <a:xfrm rot="20366046">
            <a:off x="4918898" y="1835782"/>
            <a:ext cx="1378464" cy="865222"/>
          </a:xfrm>
          <a:custGeom>
            <a:avLst/>
            <a:gdLst/>
            <a:ahLst/>
            <a:cxnLst/>
            <a:rect l="l" t="t" r="r" b="b"/>
            <a:pathLst>
              <a:path w="1222335" h="1146772">
                <a:moveTo>
                  <a:pt x="0" y="0"/>
                </a:moveTo>
                <a:lnTo>
                  <a:pt x="1222334" y="0"/>
                </a:lnTo>
                <a:lnTo>
                  <a:pt x="1222334" y="1146773"/>
                </a:lnTo>
                <a:lnTo>
                  <a:pt x="0" y="1146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H" sz="1200"/>
          </a:p>
        </p:txBody>
      </p:sp>
      <p:sp>
        <p:nvSpPr>
          <p:cNvPr id="34" name="Freeform 5">
            <a:extLst>
              <a:ext uri="{FF2B5EF4-FFF2-40B4-BE49-F238E27FC236}">
                <a16:creationId xmlns:a16="http://schemas.microsoft.com/office/drawing/2014/main" id="{B36B38A4-0795-E8B5-443E-31B4E189B358}"/>
              </a:ext>
            </a:extLst>
          </p:cNvPr>
          <p:cNvSpPr/>
          <p:nvPr/>
        </p:nvSpPr>
        <p:spPr>
          <a:xfrm>
            <a:off x="8008962" y="3610568"/>
            <a:ext cx="1028886" cy="823988"/>
          </a:xfrm>
          <a:custGeom>
            <a:avLst/>
            <a:gdLst/>
            <a:ahLst/>
            <a:cxnLst/>
            <a:rect l="l" t="t" r="r" b="b"/>
            <a:pathLst>
              <a:path w="1422840" h="1226229">
                <a:moveTo>
                  <a:pt x="0" y="0"/>
                </a:moveTo>
                <a:lnTo>
                  <a:pt x="1422840" y="0"/>
                </a:lnTo>
                <a:lnTo>
                  <a:pt x="1422840" y="1226230"/>
                </a:lnTo>
                <a:lnTo>
                  <a:pt x="0" y="122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H" sz="1200"/>
          </a:p>
        </p:txBody>
      </p:sp>
      <p:sp>
        <p:nvSpPr>
          <p:cNvPr id="35" name="Freeform 10">
            <a:extLst>
              <a:ext uri="{FF2B5EF4-FFF2-40B4-BE49-F238E27FC236}">
                <a16:creationId xmlns:a16="http://schemas.microsoft.com/office/drawing/2014/main" id="{B8B21286-1677-637B-490A-C28C690FD8EA}"/>
              </a:ext>
            </a:extLst>
          </p:cNvPr>
          <p:cNvSpPr/>
          <p:nvPr/>
        </p:nvSpPr>
        <p:spPr>
          <a:xfrm rot="-1070349">
            <a:off x="5363698" y="3804366"/>
            <a:ext cx="963621" cy="904052"/>
          </a:xfrm>
          <a:custGeom>
            <a:avLst/>
            <a:gdLst/>
            <a:ahLst/>
            <a:cxnLst/>
            <a:rect l="l" t="t" r="r" b="b"/>
            <a:pathLst>
              <a:path w="1445432" h="1356078">
                <a:moveTo>
                  <a:pt x="0" y="0"/>
                </a:moveTo>
                <a:lnTo>
                  <a:pt x="1445432" y="0"/>
                </a:lnTo>
                <a:lnTo>
                  <a:pt x="1445432" y="1356078"/>
                </a:lnTo>
                <a:lnTo>
                  <a:pt x="0" y="1356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H" sz="1200"/>
          </a:p>
        </p:txBody>
      </p:sp>
      <p:sp>
        <p:nvSpPr>
          <p:cNvPr id="36" name="Freeform 5">
            <a:extLst>
              <a:ext uri="{FF2B5EF4-FFF2-40B4-BE49-F238E27FC236}">
                <a16:creationId xmlns:a16="http://schemas.microsoft.com/office/drawing/2014/main" id="{0399529C-B819-376F-E439-D74AD925152E}"/>
              </a:ext>
            </a:extLst>
          </p:cNvPr>
          <p:cNvSpPr/>
          <p:nvPr/>
        </p:nvSpPr>
        <p:spPr>
          <a:xfrm>
            <a:off x="2842851" y="1943542"/>
            <a:ext cx="1028886" cy="823988"/>
          </a:xfrm>
          <a:custGeom>
            <a:avLst/>
            <a:gdLst/>
            <a:ahLst/>
            <a:cxnLst/>
            <a:rect l="l" t="t" r="r" b="b"/>
            <a:pathLst>
              <a:path w="1422840" h="1226229">
                <a:moveTo>
                  <a:pt x="0" y="0"/>
                </a:moveTo>
                <a:lnTo>
                  <a:pt x="1422840" y="0"/>
                </a:lnTo>
                <a:lnTo>
                  <a:pt x="1422840" y="1226230"/>
                </a:lnTo>
                <a:lnTo>
                  <a:pt x="0" y="122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H" sz="1200"/>
          </a:p>
        </p:txBody>
      </p:sp>
      <p:sp>
        <p:nvSpPr>
          <p:cNvPr id="37" name="Slide Number Placeholder 6">
            <a:extLst>
              <a:ext uri="{FF2B5EF4-FFF2-40B4-BE49-F238E27FC236}">
                <a16:creationId xmlns:a16="http://schemas.microsoft.com/office/drawing/2014/main" id="{345FB186-0B04-FB6E-C441-125476098063}"/>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30C80-DA25-C64B-BE21-373F35A5E0F4}"/>
              </a:ext>
            </a:extLst>
          </p:cNvPr>
          <p:cNvSpPr>
            <a:spLocks noGrp="1"/>
          </p:cNvSpPr>
          <p:nvPr>
            <p:ph type="title"/>
          </p:nvPr>
        </p:nvSpPr>
        <p:spPr/>
        <p:txBody>
          <a:bodyPr/>
          <a:lstStyle/>
          <a:p>
            <a:r>
              <a:rPr lang="en-US" sz="2000" b="1" dirty="0"/>
              <a:t>Cultural Dynamics: COUNTRY COMPARISON TOOL by The Culture Factor Group</a:t>
            </a:r>
          </a:p>
        </p:txBody>
      </p:sp>
      <p:sp>
        <p:nvSpPr>
          <p:cNvPr id="7" name="Date Placeholder 6">
            <a:extLst>
              <a:ext uri="{FF2B5EF4-FFF2-40B4-BE49-F238E27FC236}">
                <a16:creationId xmlns:a16="http://schemas.microsoft.com/office/drawing/2014/main" id="{7B7B165E-AD56-5E43-AC4D-FA43123819BA}"/>
              </a:ext>
            </a:extLst>
          </p:cNvPr>
          <p:cNvSpPr>
            <a:spLocks noGrp="1"/>
          </p:cNvSpPr>
          <p:nvPr>
            <p:ph type="dt" sz="half" idx="10"/>
          </p:nvPr>
        </p:nvSpPr>
        <p:spPr/>
        <p:txBody>
          <a:bodyPr/>
          <a:lstStyle/>
          <a:p>
            <a:fld id="{E166FA9D-B403-BA4D-B1B4-BCAA70F90534}" type="datetime3">
              <a:rPr lang="en-US" smtClean="0"/>
              <a:t>26 July 2024</a:t>
            </a:fld>
            <a:endParaRPr lang="en-US"/>
          </a:p>
        </p:txBody>
      </p:sp>
      <p:sp>
        <p:nvSpPr>
          <p:cNvPr id="8" name="Footer Placeholder 7">
            <a:extLst>
              <a:ext uri="{FF2B5EF4-FFF2-40B4-BE49-F238E27FC236}">
                <a16:creationId xmlns:a16="http://schemas.microsoft.com/office/drawing/2014/main" id="{BF0A17F2-52AA-1243-82DE-735B9FC1FB55}"/>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AAA736B3-902F-AC44-BD0C-4A8AD9E6FCC6}"/>
              </a:ext>
            </a:extLst>
          </p:cNvPr>
          <p:cNvSpPr>
            <a:spLocks noGrp="1"/>
          </p:cNvSpPr>
          <p:nvPr>
            <p:ph type="sldNum" sz="quarter" idx="12"/>
          </p:nvPr>
        </p:nvSpPr>
        <p:spPr/>
        <p:txBody>
          <a:bodyPr/>
          <a:lstStyle/>
          <a:p>
            <a:fld id="{6973FCEF-5573-7E43-8272-70C9D66591DA}" type="slidenum">
              <a:rPr lang="en-US" smtClean="0"/>
              <a:t>16</a:t>
            </a:fld>
            <a:endParaRPr lang="en-US"/>
          </a:p>
        </p:txBody>
      </p:sp>
      <p:pic>
        <p:nvPicPr>
          <p:cNvPr id="11" name="Picture 10">
            <a:extLst>
              <a:ext uri="{FF2B5EF4-FFF2-40B4-BE49-F238E27FC236}">
                <a16:creationId xmlns:a16="http://schemas.microsoft.com/office/drawing/2014/main" id="{1740D8F8-CF05-28DA-596A-80274B47896A}"/>
              </a:ext>
            </a:extLst>
          </p:cNvPr>
          <p:cNvPicPr>
            <a:picLocks noChangeAspect="1"/>
          </p:cNvPicPr>
          <p:nvPr/>
        </p:nvPicPr>
        <p:blipFill>
          <a:blip r:embed="rId2"/>
          <a:stretch>
            <a:fillRect/>
          </a:stretch>
        </p:blipFill>
        <p:spPr>
          <a:xfrm>
            <a:off x="1211423" y="832301"/>
            <a:ext cx="9685176" cy="5040173"/>
          </a:xfrm>
          <a:prstGeom prst="rect">
            <a:avLst/>
          </a:prstGeom>
        </p:spPr>
      </p:pic>
      <p:sp>
        <p:nvSpPr>
          <p:cNvPr id="10" name="TextBox 9">
            <a:extLst>
              <a:ext uri="{FF2B5EF4-FFF2-40B4-BE49-F238E27FC236}">
                <a16:creationId xmlns:a16="http://schemas.microsoft.com/office/drawing/2014/main" id="{E33384F8-4FF5-FE12-A8BD-717B8AD3ACE0}"/>
              </a:ext>
            </a:extLst>
          </p:cNvPr>
          <p:cNvSpPr txBox="1"/>
          <p:nvPr/>
        </p:nvSpPr>
        <p:spPr>
          <a:xfrm>
            <a:off x="3322283" y="5872474"/>
            <a:ext cx="6214188" cy="646331"/>
          </a:xfrm>
          <a:prstGeom prst="rect">
            <a:avLst/>
          </a:prstGeom>
          <a:noFill/>
        </p:spPr>
        <p:txBody>
          <a:bodyPr wrap="square" rtlCol="0">
            <a:spAutoFit/>
          </a:bodyPr>
          <a:lstStyle/>
          <a:p>
            <a:r>
              <a:rPr lang="en-US" dirty="0">
                <a:hlinkClick r:id="rId3"/>
              </a:rPr>
              <a:t>Country comparison tool (hofstede-insights.com)</a:t>
            </a:r>
            <a:endParaRPr lang="en-US" dirty="0"/>
          </a:p>
          <a:p>
            <a:endParaRPr lang="en-GH" dirty="0"/>
          </a:p>
        </p:txBody>
      </p:sp>
    </p:spTree>
    <p:extLst>
      <p:ext uri="{BB962C8B-B14F-4D97-AF65-F5344CB8AC3E}">
        <p14:creationId xmlns:p14="http://schemas.microsoft.com/office/powerpoint/2010/main" val="1120669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30C80-DA25-C64B-BE21-373F35A5E0F4}"/>
              </a:ext>
            </a:extLst>
          </p:cNvPr>
          <p:cNvSpPr>
            <a:spLocks noGrp="1"/>
          </p:cNvSpPr>
          <p:nvPr>
            <p:ph type="title"/>
          </p:nvPr>
        </p:nvSpPr>
        <p:spPr>
          <a:xfrm>
            <a:off x="463614" y="638843"/>
            <a:ext cx="11558588" cy="378198"/>
          </a:xfrm>
        </p:spPr>
        <p:txBody>
          <a:bodyPr/>
          <a:lstStyle/>
          <a:p>
            <a:r>
              <a:rPr lang="en-US" sz="2000" b="1" dirty="0"/>
              <a:t>Cultural Dynamics:</a:t>
            </a:r>
            <a:br>
              <a:rPr lang="en-US" sz="2000" b="1" dirty="0"/>
            </a:br>
            <a:r>
              <a:rPr lang="en-US" sz="2000" b="1" dirty="0"/>
              <a:t> </a:t>
            </a:r>
            <a:br>
              <a:rPr lang="en-US" sz="1800" b="1" dirty="0"/>
            </a:br>
            <a:r>
              <a:rPr lang="en-US" sz="1800" b="1" dirty="0"/>
              <a:t>Country Comparison: Motivation towards Achievement and Success </a:t>
            </a:r>
            <a:br>
              <a:rPr lang="en-US" sz="2000" b="1" dirty="0"/>
            </a:br>
            <a:endParaRPr lang="en-US" sz="2000" b="1" dirty="0"/>
          </a:p>
        </p:txBody>
      </p:sp>
      <p:sp>
        <p:nvSpPr>
          <p:cNvPr id="9" name="Slide Number Placeholder 8">
            <a:extLst>
              <a:ext uri="{FF2B5EF4-FFF2-40B4-BE49-F238E27FC236}">
                <a16:creationId xmlns:a16="http://schemas.microsoft.com/office/drawing/2014/main" id="{AAA736B3-902F-AC44-BD0C-4A8AD9E6FCC6}"/>
              </a:ext>
            </a:extLst>
          </p:cNvPr>
          <p:cNvSpPr>
            <a:spLocks noGrp="1"/>
          </p:cNvSpPr>
          <p:nvPr>
            <p:ph type="sldNum" sz="quarter" idx="12"/>
          </p:nvPr>
        </p:nvSpPr>
        <p:spPr/>
        <p:txBody>
          <a:bodyPr/>
          <a:lstStyle/>
          <a:p>
            <a:fld id="{6973FCEF-5573-7E43-8272-70C9D66591DA}" type="slidenum">
              <a:rPr lang="en-US" smtClean="0"/>
              <a:t>17</a:t>
            </a:fld>
            <a:endParaRPr lang="en-US"/>
          </a:p>
        </p:txBody>
      </p:sp>
      <p:sp>
        <p:nvSpPr>
          <p:cNvPr id="10" name="TextBox 9">
            <a:extLst>
              <a:ext uri="{FF2B5EF4-FFF2-40B4-BE49-F238E27FC236}">
                <a16:creationId xmlns:a16="http://schemas.microsoft.com/office/drawing/2014/main" id="{E33384F8-4FF5-FE12-A8BD-717B8AD3ACE0}"/>
              </a:ext>
            </a:extLst>
          </p:cNvPr>
          <p:cNvSpPr txBox="1"/>
          <p:nvPr/>
        </p:nvSpPr>
        <p:spPr>
          <a:xfrm>
            <a:off x="1474237" y="5731443"/>
            <a:ext cx="8994710" cy="646331"/>
          </a:xfrm>
          <a:prstGeom prst="rect">
            <a:avLst/>
          </a:prstGeom>
          <a:noFill/>
        </p:spPr>
        <p:txBody>
          <a:bodyPr wrap="square" rtlCol="0">
            <a:spAutoFit/>
          </a:bodyPr>
          <a:lstStyle/>
          <a:p>
            <a:r>
              <a:rPr lang="en-US" dirty="0">
                <a:hlinkClick r:id="rId2"/>
              </a:rPr>
              <a:t>Country comparison tool (hofstede-insights.com)</a:t>
            </a:r>
            <a:r>
              <a:rPr lang="en-US" dirty="0"/>
              <a:t>  (</a:t>
            </a:r>
            <a:r>
              <a:rPr lang="en-US" sz="1800" b="1" dirty="0"/>
              <a:t>The Culture Factor Group:2024)</a:t>
            </a:r>
            <a:endParaRPr lang="en-US" dirty="0"/>
          </a:p>
          <a:p>
            <a:endParaRPr lang="en-GH" dirty="0"/>
          </a:p>
        </p:txBody>
      </p:sp>
      <p:pic>
        <p:nvPicPr>
          <p:cNvPr id="4" name="Picture 3">
            <a:extLst>
              <a:ext uri="{FF2B5EF4-FFF2-40B4-BE49-F238E27FC236}">
                <a16:creationId xmlns:a16="http://schemas.microsoft.com/office/drawing/2014/main" id="{48A65598-93F6-5327-6107-99FDDAD9E578}"/>
              </a:ext>
            </a:extLst>
          </p:cNvPr>
          <p:cNvPicPr>
            <a:picLocks noChangeAspect="1"/>
          </p:cNvPicPr>
          <p:nvPr/>
        </p:nvPicPr>
        <p:blipFill>
          <a:blip r:embed="rId3"/>
          <a:stretch>
            <a:fillRect/>
          </a:stretch>
        </p:blipFill>
        <p:spPr>
          <a:xfrm>
            <a:off x="87109" y="1154233"/>
            <a:ext cx="12017781" cy="4549534"/>
          </a:xfrm>
          <a:prstGeom prst="rect">
            <a:avLst/>
          </a:prstGeom>
        </p:spPr>
      </p:pic>
    </p:spTree>
    <p:extLst>
      <p:ext uri="{BB962C8B-B14F-4D97-AF65-F5344CB8AC3E}">
        <p14:creationId xmlns:p14="http://schemas.microsoft.com/office/powerpoint/2010/main" val="320860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5364-49C5-9E57-9F29-7F48A736608B}"/>
              </a:ext>
            </a:extLst>
          </p:cNvPr>
          <p:cNvSpPr>
            <a:spLocks noGrp="1"/>
          </p:cNvSpPr>
          <p:nvPr>
            <p:ph type="title"/>
          </p:nvPr>
        </p:nvSpPr>
        <p:spPr/>
        <p:txBody>
          <a:bodyPr/>
          <a:lstStyle/>
          <a:p>
            <a:r>
              <a:rPr lang="en-US" dirty="0"/>
              <a:t>CULTURAL DYNAMICS FOR VARIOUS GENERATIONS</a:t>
            </a:r>
            <a:endParaRPr lang="en-GH" dirty="0"/>
          </a:p>
        </p:txBody>
      </p:sp>
      <p:sp>
        <p:nvSpPr>
          <p:cNvPr id="3" name="Content Placeholder 2">
            <a:extLst>
              <a:ext uri="{FF2B5EF4-FFF2-40B4-BE49-F238E27FC236}">
                <a16:creationId xmlns:a16="http://schemas.microsoft.com/office/drawing/2014/main" id="{599633A9-E48E-FA73-1B9C-C93DDBA16471}"/>
              </a:ext>
            </a:extLst>
          </p:cNvPr>
          <p:cNvSpPr>
            <a:spLocks noGrp="1"/>
          </p:cNvSpPr>
          <p:nvPr>
            <p:ph sz="half" idx="1"/>
          </p:nvPr>
        </p:nvSpPr>
        <p:spPr>
          <a:xfrm>
            <a:off x="314325" y="1279783"/>
            <a:ext cx="3800475" cy="2326821"/>
          </a:xfrm>
          <a:solidFill>
            <a:schemeClr val="bg2">
              <a:lumMod val="75000"/>
            </a:schemeClr>
          </a:solidFill>
        </p:spPr>
        <p:txBody>
          <a:bodyPr/>
          <a:lstStyle/>
          <a:p>
            <a:pPr>
              <a:lnSpc>
                <a:spcPct val="107000"/>
              </a:lnSpc>
              <a:spcAft>
                <a:spcPts val="800"/>
              </a:spcAft>
            </a:pPr>
            <a:r>
              <a:rPr lang="en-GH" sz="1800" b="1" dirty="0">
                <a:effectLst/>
                <a:latin typeface="Aptos" panose="020B0004020202020204" pitchFamily="34" charset="0"/>
                <a:ea typeface="Aptos" panose="020B0004020202020204" pitchFamily="34" charset="0"/>
                <a:cs typeface="Times New Roman" panose="02020603050405020304" pitchFamily="18" charset="0"/>
              </a:rPr>
              <a:t>Silent Generation (Born 1928-1945)</a:t>
            </a:r>
            <a:endParaRPr lang="en-US" sz="1800" b="1"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Characteristics: </a:t>
            </a:r>
            <a:r>
              <a:rPr lang="en-GH" sz="1400" dirty="0">
                <a:effectLst/>
                <a:latin typeface="Aptos" panose="020B0004020202020204" pitchFamily="34" charset="0"/>
                <a:ea typeface="Aptos" panose="020B0004020202020204" pitchFamily="34" charset="0"/>
                <a:cs typeface="Times New Roman" panose="02020603050405020304" pitchFamily="18" charset="0"/>
              </a:rPr>
              <a:t>Disciplined, value hard work, loyalty, and respect for authority.</a:t>
            </a: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Culture: </a:t>
            </a:r>
            <a:r>
              <a:rPr lang="en-GH" sz="1400" dirty="0">
                <a:effectLst/>
                <a:latin typeface="Aptos" panose="020B0004020202020204" pitchFamily="34" charset="0"/>
                <a:ea typeface="Aptos" panose="020B0004020202020204" pitchFamily="34" charset="0"/>
                <a:cs typeface="Times New Roman" panose="02020603050405020304" pitchFamily="18" charset="0"/>
              </a:rPr>
              <a:t>Grew up during or shortly after the Great Depression and World War II. They tend to be frugal, place a high value on job security, and prefer face-to-face communication.</a:t>
            </a:r>
          </a:p>
          <a:p>
            <a:endParaRPr lang="en-GH" dirty="0"/>
          </a:p>
        </p:txBody>
      </p:sp>
      <p:sp>
        <p:nvSpPr>
          <p:cNvPr id="5" name="Date Placeholder 4">
            <a:extLst>
              <a:ext uri="{FF2B5EF4-FFF2-40B4-BE49-F238E27FC236}">
                <a16:creationId xmlns:a16="http://schemas.microsoft.com/office/drawing/2014/main" id="{0F482AE4-25F4-5345-D02E-EB7358DB95F9}"/>
              </a:ext>
            </a:extLst>
          </p:cNvPr>
          <p:cNvSpPr>
            <a:spLocks noGrp="1"/>
          </p:cNvSpPr>
          <p:nvPr>
            <p:ph type="dt" sz="half" idx="10"/>
          </p:nvPr>
        </p:nvSpPr>
        <p:spPr/>
        <p:txBody>
          <a:bodyPr/>
          <a:lstStyle/>
          <a:p>
            <a:fld id="{C10A0274-0969-3941-8619-969AE42D3FF0}" type="datetime3">
              <a:rPr lang="en-US" smtClean="0"/>
              <a:t>26 July 2024</a:t>
            </a:fld>
            <a:endParaRPr lang="en-US"/>
          </a:p>
        </p:txBody>
      </p:sp>
      <p:sp>
        <p:nvSpPr>
          <p:cNvPr id="6" name="Footer Placeholder 5">
            <a:extLst>
              <a:ext uri="{FF2B5EF4-FFF2-40B4-BE49-F238E27FC236}">
                <a16:creationId xmlns:a16="http://schemas.microsoft.com/office/drawing/2014/main" id="{D3DAFC95-264C-F4C7-14B3-50BDAE9F8D5C}"/>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229DE04D-1041-7B9B-A862-6FB2A126336E}"/>
              </a:ext>
            </a:extLst>
          </p:cNvPr>
          <p:cNvSpPr>
            <a:spLocks noGrp="1"/>
          </p:cNvSpPr>
          <p:nvPr>
            <p:ph type="sldNum" sz="quarter" idx="12"/>
          </p:nvPr>
        </p:nvSpPr>
        <p:spPr/>
        <p:txBody>
          <a:bodyPr/>
          <a:lstStyle/>
          <a:p>
            <a:fld id="{6973FCEF-5573-7E43-8272-70C9D66591DA}" type="slidenum">
              <a:rPr lang="en-US" smtClean="0"/>
              <a:t>18</a:t>
            </a:fld>
            <a:endParaRPr lang="en-US"/>
          </a:p>
        </p:txBody>
      </p:sp>
      <p:sp>
        <p:nvSpPr>
          <p:cNvPr id="8" name="Content Placeholder 2">
            <a:extLst>
              <a:ext uri="{FF2B5EF4-FFF2-40B4-BE49-F238E27FC236}">
                <a16:creationId xmlns:a16="http://schemas.microsoft.com/office/drawing/2014/main" id="{4CA051EF-DEA6-EC13-B70F-0E31279CD93C}"/>
              </a:ext>
            </a:extLst>
          </p:cNvPr>
          <p:cNvSpPr txBox="1">
            <a:spLocks/>
          </p:cNvSpPr>
          <p:nvPr/>
        </p:nvSpPr>
        <p:spPr>
          <a:xfrm>
            <a:off x="4370663" y="1279784"/>
            <a:ext cx="3623193" cy="2326821"/>
          </a:xfrm>
          <a:prstGeom prst="rect">
            <a:avLst/>
          </a:prstGeom>
          <a:solidFill>
            <a:schemeClr val="bg2">
              <a:lumMod val="75000"/>
            </a:schemeClr>
          </a:solidFill>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Aft>
                <a:spcPts val="800"/>
              </a:spcAft>
            </a:pPr>
            <a:r>
              <a:rPr lang="en-GH" sz="1800" b="1" dirty="0">
                <a:effectLst/>
                <a:latin typeface="Aptos" panose="020B0004020202020204" pitchFamily="34" charset="0"/>
                <a:ea typeface="Aptos" panose="020B0004020202020204" pitchFamily="34" charset="0"/>
                <a:cs typeface="Times New Roman" panose="02020603050405020304" pitchFamily="18" charset="0"/>
              </a:rPr>
              <a:t>Baby Boomers (Born 1946-1964)</a:t>
            </a:r>
            <a:endParaRPr lang="en-US" sz="1400" b="1"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Characteristics: </a:t>
            </a:r>
            <a:r>
              <a:rPr lang="en-GH" sz="1400" dirty="0">
                <a:effectLst/>
                <a:latin typeface="Aptos" panose="020B0004020202020204" pitchFamily="34" charset="0"/>
                <a:ea typeface="Aptos" panose="020B0004020202020204" pitchFamily="34" charset="0"/>
                <a:cs typeface="Times New Roman" panose="02020603050405020304" pitchFamily="18" charset="0"/>
              </a:rPr>
              <a:t>Optimistic, driven, and team-oriented.</a:t>
            </a: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Culture: </a:t>
            </a:r>
            <a:r>
              <a:rPr lang="en-GH" sz="1400" dirty="0">
                <a:effectLst/>
                <a:latin typeface="Aptos" panose="020B0004020202020204" pitchFamily="34" charset="0"/>
                <a:ea typeface="Aptos" panose="020B0004020202020204" pitchFamily="34" charset="0"/>
                <a:cs typeface="Times New Roman" panose="02020603050405020304" pitchFamily="18" charset="0"/>
              </a:rPr>
              <a:t>Grew up during a time of significant social change and economic prosperity. They value personal growth, are </a:t>
            </a:r>
            <a:r>
              <a:rPr lang="en-GH" sz="1400" b="1" dirty="0">
                <a:effectLst/>
                <a:latin typeface="Aptos" panose="020B0004020202020204" pitchFamily="34" charset="0"/>
                <a:ea typeface="Aptos" panose="020B0004020202020204" pitchFamily="34" charset="0"/>
                <a:cs typeface="Times New Roman" panose="02020603050405020304" pitchFamily="18" charset="0"/>
              </a:rPr>
              <a:t>willing to challenge authority</a:t>
            </a:r>
            <a:r>
              <a:rPr lang="en-GH" sz="1400" dirty="0">
                <a:effectLst/>
                <a:latin typeface="Aptos" panose="020B0004020202020204" pitchFamily="34" charset="0"/>
                <a:ea typeface="Aptos" panose="020B0004020202020204" pitchFamily="34" charset="0"/>
                <a:cs typeface="Times New Roman" panose="02020603050405020304" pitchFamily="18" charset="0"/>
              </a:rPr>
              <a:t>, and tend to be </a:t>
            </a:r>
            <a:r>
              <a:rPr lang="en-GH" sz="1400" b="1" dirty="0">
                <a:effectLst/>
                <a:latin typeface="Aptos" panose="020B0004020202020204" pitchFamily="34" charset="0"/>
                <a:ea typeface="Aptos" panose="020B0004020202020204" pitchFamily="34" charset="0"/>
                <a:cs typeface="Times New Roman" panose="02020603050405020304" pitchFamily="18" charset="0"/>
              </a:rPr>
              <a:t>work-centric</a:t>
            </a:r>
            <a:r>
              <a:rPr lang="en-GH" sz="1400" dirty="0">
                <a:effectLst/>
                <a:latin typeface="Aptos" panose="020B0004020202020204" pitchFamily="34" charset="0"/>
                <a:ea typeface="Aptos" panose="020B0004020202020204" pitchFamily="34" charset="0"/>
                <a:cs typeface="Times New Roman" panose="02020603050405020304" pitchFamily="18" charset="0"/>
              </a:rPr>
              <a:t>, often identifying strongly with their careers.</a:t>
            </a:r>
          </a:p>
        </p:txBody>
      </p:sp>
      <p:sp>
        <p:nvSpPr>
          <p:cNvPr id="11" name="Content Placeholder 2">
            <a:extLst>
              <a:ext uri="{FF2B5EF4-FFF2-40B4-BE49-F238E27FC236}">
                <a16:creationId xmlns:a16="http://schemas.microsoft.com/office/drawing/2014/main" id="{20A7BC00-C827-0DD2-5DBB-670138FCD270}"/>
              </a:ext>
            </a:extLst>
          </p:cNvPr>
          <p:cNvSpPr txBox="1">
            <a:spLocks/>
          </p:cNvSpPr>
          <p:nvPr/>
        </p:nvSpPr>
        <p:spPr>
          <a:xfrm>
            <a:off x="8164286" y="1279783"/>
            <a:ext cx="3708627" cy="2326821"/>
          </a:xfrm>
          <a:prstGeom prst="rect">
            <a:avLst/>
          </a:prstGeom>
          <a:solidFill>
            <a:schemeClr val="bg2">
              <a:lumMod val="75000"/>
            </a:schemeClr>
          </a:solidFill>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Aft>
                <a:spcPts val="800"/>
              </a:spcAft>
            </a:pPr>
            <a:r>
              <a:rPr lang="en-GH" sz="1800" b="1" dirty="0">
                <a:effectLst/>
                <a:latin typeface="Aptos" panose="020B0004020202020204" pitchFamily="34" charset="0"/>
                <a:ea typeface="Aptos" panose="020B0004020202020204" pitchFamily="34" charset="0"/>
                <a:cs typeface="Times New Roman" panose="02020603050405020304" pitchFamily="18" charset="0"/>
              </a:rPr>
              <a:t>Generation X (Born 1965-1980)</a:t>
            </a:r>
            <a:endParaRPr lang="en-G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Characteristics:</a:t>
            </a:r>
            <a:r>
              <a:rPr lang="en-GH" sz="1400" dirty="0">
                <a:effectLst/>
                <a:latin typeface="Aptos" panose="020B0004020202020204" pitchFamily="34" charset="0"/>
                <a:ea typeface="Aptos" panose="020B0004020202020204" pitchFamily="34" charset="0"/>
                <a:cs typeface="Times New Roman" panose="02020603050405020304" pitchFamily="18" charset="0"/>
              </a:rPr>
              <a:t> Independent, resourceful, and </a:t>
            </a:r>
            <a:r>
              <a:rPr lang="en-GH" sz="1400" dirty="0" err="1">
                <a:effectLst/>
                <a:latin typeface="Aptos" panose="020B0004020202020204" pitchFamily="34" charset="0"/>
                <a:ea typeface="Aptos" panose="020B0004020202020204" pitchFamily="34" charset="0"/>
                <a:cs typeface="Times New Roman" panose="02020603050405020304" pitchFamily="18" charset="0"/>
              </a:rPr>
              <a:t>skeptical</a:t>
            </a:r>
            <a:r>
              <a:rPr lang="en-GH" sz="1400" dirty="0">
                <a:effectLst/>
                <a:latin typeface="Aptos" panose="020B0004020202020204" pitchFamily="34" charset="0"/>
                <a:ea typeface="Aptos" panose="020B0004020202020204" pitchFamily="34" charset="0"/>
                <a:cs typeface="Times New Roman" panose="02020603050405020304" pitchFamily="18" charset="0"/>
              </a:rPr>
              <a:t> of authority.</a:t>
            </a: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Culture:</a:t>
            </a:r>
            <a:r>
              <a:rPr lang="en-GH" sz="1400" dirty="0">
                <a:effectLst/>
                <a:latin typeface="Aptos" panose="020B0004020202020204" pitchFamily="34" charset="0"/>
                <a:ea typeface="Aptos" panose="020B0004020202020204" pitchFamily="34" charset="0"/>
                <a:cs typeface="Times New Roman" panose="02020603050405020304" pitchFamily="18" charset="0"/>
              </a:rPr>
              <a:t> Grew up during a time of shifting family structures (e.g., rise in divorce rates) and economic uncertainty. They value </a:t>
            </a:r>
            <a:r>
              <a:rPr lang="en-GH" sz="1400" b="1" dirty="0">
                <a:effectLst/>
                <a:latin typeface="Aptos" panose="020B0004020202020204" pitchFamily="34" charset="0"/>
                <a:ea typeface="Aptos" panose="020B0004020202020204" pitchFamily="34" charset="0"/>
                <a:cs typeface="Times New Roman" panose="02020603050405020304" pitchFamily="18" charset="0"/>
              </a:rPr>
              <a:t>work-life balance</a:t>
            </a:r>
            <a:r>
              <a:rPr lang="en-GH" sz="1400" dirty="0">
                <a:effectLst/>
                <a:latin typeface="Aptos" panose="020B0004020202020204" pitchFamily="34" charset="0"/>
                <a:ea typeface="Aptos" panose="020B0004020202020204" pitchFamily="34" charset="0"/>
                <a:cs typeface="Times New Roman" panose="02020603050405020304" pitchFamily="18" charset="0"/>
              </a:rPr>
              <a:t>, are comfortable with technology, and tend to be </a:t>
            </a:r>
            <a:r>
              <a:rPr lang="en-GH" sz="1400" b="1" dirty="0">
                <a:effectLst/>
                <a:latin typeface="Aptos" panose="020B0004020202020204" pitchFamily="34" charset="0"/>
                <a:ea typeface="Aptos" panose="020B0004020202020204" pitchFamily="34" charset="0"/>
                <a:cs typeface="Times New Roman" panose="02020603050405020304" pitchFamily="18" charset="0"/>
              </a:rPr>
              <a:t>entrepreneurial</a:t>
            </a:r>
            <a:r>
              <a:rPr lang="en-GH" sz="14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12" name="Content Placeholder 2">
            <a:extLst>
              <a:ext uri="{FF2B5EF4-FFF2-40B4-BE49-F238E27FC236}">
                <a16:creationId xmlns:a16="http://schemas.microsoft.com/office/drawing/2014/main" id="{F4678B06-AF6E-89D4-0F38-A04A8BE1798D}"/>
              </a:ext>
            </a:extLst>
          </p:cNvPr>
          <p:cNvSpPr txBox="1">
            <a:spLocks/>
          </p:cNvSpPr>
          <p:nvPr/>
        </p:nvSpPr>
        <p:spPr>
          <a:xfrm>
            <a:off x="314325" y="3839481"/>
            <a:ext cx="3800475" cy="2393368"/>
          </a:xfrm>
          <a:prstGeom prst="rect">
            <a:avLst/>
          </a:prstGeom>
          <a:solidFill>
            <a:schemeClr val="bg2">
              <a:lumMod val="75000"/>
            </a:schemeClr>
          </a:solidFill>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Aft>
                <a:spcPts val="800"/>
              </a:spcAft>
            </a:pPr>
            <a:r>
              <a:rPr lang="en-GH" sz="1800" b="1" dirty="0">
                <a:effectLst/>
                <a:latin typeface="Aptos" panose="020B0004020202020204" pitchFamily="34" charset="0"/>
                <a:ea typeface="Aptos" panose="020B0004020202020204" pitchFamily="34" charset="0"/>
                <a:cs typeface="Times New Roman" panose="02020603050405020304" pitchFamily="18" charset="0"/>
              </a:rPr>
              <a:t>Millennials (Born 1981-1996)</a:t>
            </a:r>
            <a:endParaRPr lang="en-G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Characteristics:</a:t>
            </a:r>
            <a:r>
              <a:rPr lang="en-GH" sz="1400" dirty="0">
                <a:effectLst/>
                <a:latin typeface="Aptos" panose="020B0004020202020204" pitchFamily="34" charset="0"/>
                <a:ea typeface="Aptos" panose="020B0004020202020204" pitchFamily="34" charset="0"/>
                <a:cs typeface="Times New Roman" panose="02020603050405020304" pitchFamily="18" charset="0"/>
              </a:rPr>
              <a:t> Tech-savvy, value experiences over possessions, and are socially conscious.</a:t>
            </a: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Culture:</a:t>
            </a:r>
            <a:r>
              <a:rPr lang="en-GH" sz="1400" dirty="0">
                <a:effectLst/>
                <a:latin typeface="Aptos" panose="020B0004020202020204" pitchFamily="34" charset="0"/>
                <a:ea typeface="Aptos" panose="020B0004020202020204" pitchFamily="34" charset="0"/>
                <a:cs typeface="Times New Roman" panose="02020603050405020304" pitchFamily="18" charset="0"/>
              </a:rPr>
              <a:t> Came of age during the rise of the internet and social media. They prioritize </a:t>
            </a:r>
            <a:r>
              <a:rPr lang="en-GH" sz="1400" b="1" dirty="0">
                <a:effectLst/>
                <a:latin typeface="Aptos" panose="020B0004020202020204" pitchFamily="34" charset="0"/>
                <a:ea typeface="Aptos" panose="020B0004020202020204" pitchFamily="34" charset="0"/>
                <a:cs typeface="Times New Roman" panose="02020603050405020304" pitchFamily="18" charset="0"/>
              </a:rPr>
              <a:t>flexibility in the workplace</a:t>
            </a:r>
            <a:r>
              <a:rPr lang="en-GH" sz="1400" dirty="0">
                <a:effectLst/>
                <a:latin typeface="Aptos" panose="020B0004020202020204" pitchFamily="34" charset="0"/>
                <a:ea typeface="Aptos" panose="020B0004020202020204" pitchFamily="34" charset="0"/>
                <a:cs typeface="Times New Roman" panose="02020603050405020304" pitchFamily="18" charset="0"/>
              </a:rPr>
              <a:t>, value </a:t>
            </a:r>
            <a:r>
              <a:rPr lang="en-GH" sz="1400" b="1" dirty="0">
                <a:effectLst/>
                <a:latin typeface="Aptos" panose="020B0004020202020204" pitchFamily="34" charset="0"/>
                <a:ea typeface="Aptos" panose="020B0004020202020204" pitchFamily="34" charset="0"/>
                <a:cs typeface="Times New Roman" panose="02020603050405020304" pitchFamily="18" charset="0"/>
              </a:rPr>
              <a:t>collaboration</a:t>
            </a:r>
            <a:r>
              <a:rPr lang="en-GH" sz="1400" dirty="0">
                <a:effectLst/>
                <a:latin typeface="Aptos" panose="020B0004020202020204" pitchFamily="34" charset="0"/>
                <a:ea typeface="Aptos" panose="020B0004020202020204" pitchFamily="34" charset="0"/>
                <a:cs typeface="Times New Roman" panose="02020603050405020304" pitchFamily="18" charset="0"/>
              </a:rPr>
              <a:t> and feedback, and are often seen as optimistic and </a:t>
            </a:r>
            <a:r>
              <a:rPr lang="en-GH" sz="1400" b="1" dirty="0">
                <a:effectLst/>
                <a:latin typeface="Aptos" panose="020B0004020202020204" pitchFamily="34" charset="0"/>
                <a:ea typeface="Aptos" panose="020B0004020202020204" pitchFamily="34" charset="0"/>
                <a:cs typeface="Times New Roman" panose="02020603050405020304" pitchFamily="18" charset="0"/>
              </a:rPr>
              <a:t>open to change</a:t>
            </a:r>
            <a:r>
              <a:rPr lang="en-GH" sz="14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13" name="Content Placeholder 2">
            <a:extLst>
              <a:ext uri="{FF2B5EF4-FFF2-40B4-BE49-F238E27FC236}">
                <a16:creationId xmlns:a16="http://schemas.microsoft.com/office/drawing/2014/main" id="{CB29940C-4F35-F78E-D633-77073E8BA455}"/>
              </a:ext>
            </a:extLst>
          </p:cNvPr>
          <p:cNvSpPr txBox="1">
            <a:spLocks/>
          </p:cNvSpPr>
          <p:nvPr/>
        </p:nvSpPr>
        <p:spPr>
          <a:xfrm>
            <a:off x="4370663" y="3839480"/>
            <a:ext cx="3623193" cy="2393369"/>
          </a:xfrm>
          <a:prstGeom prst="rect">
            <a:avLst/>
          </a:prstGeom>
          <a:solidFill>
            <a:schemeClr val="bg2">
              <a:lumMod val="75000"/>
            </a:schemeClr>
          </a:solidFill>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Aft>
                <a:spcPts val="800"/>
              </a:spcAft>
            </a:pPr>
            <a:r>
              <a:rPr lang="en-GH" sz="1800" b="1" dirty="0">
                <a:effectLst/>
                <a:latin typeface="Aptos" panose="020B0004020202020204" pitchFamily="34" charset="0"/>
                <a:ea typeface="Aptos" panose="020B0004020202020204" pitchFamily="34" charset="0"/>
                <a:cs typeface="Times New Roman" panose="02020603050405020304" pitchFamily="18" charset="0"/>
              </a:rPr>
              <a:t>Generation Z (Born 1997-2012)</a:t>
            </a:r>
            <a:endParaRPr lang="en-G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Characteristics</a:t>
            </a:r>
            <a:r>
              <a:rPr lang="en-GH" sz="1400" dirty="0">
                <a:effectLst/>
                <a:latin typeface="Aptos" panose="020B0004020202020204" pitchFamily="34" charset="0"/>
                <a:ea typeface="Aptos" panose="020B0004020202020204" pitchFamily="34" charset="0"/>
                <a:cs typeface="Times New Roman" panose="02020603050405020304" pitchFamily="18" charset="0"/>
              </a:rPr>
              <a:t>: Digital natives, value authenticity and diversity, and are pragmatic.</a:t>
            </a:r>
          </a:p>
          <a:p>
            <a:pPr>
              <a:lnSpc>
                <a:spcPct val="107000"/>
              </a:lnSpc>
              <a:spcAft>
                <a:spcPts val="800"/>
              </a:spcAft>
            </a:pPr>
            <a:r>
              <a:rPr lang="en-GH" sz="1400" b="1" dirty="0">
                <a:effectLst/>
                <a:latin typeface="Aptos" panose="020B0004020202020204" pitchFamily="34" charset="0"/>
                <a:ea typeface="Aptos" panose="020B0004020202020204" pitchFamily="34" charset="0"/>
                <a:cs typeface="Times New Roman" panose="02020603050405020304" pitchFamily="18" charset="0"/>
              </a:rPr>
              <a:t>Culture:</a:t>
            </a:r>
            <a:r>
              <a:rPr lang="en-GH" sz="1400" dirty="0">
                <a:effectLst/>
                <a:latin typeface="Aptos" panose="020B0004020202020204" pitchFamily="34" charset="0"/>
                <a:ea typeface="Aptos" panose="020B0004020202020204" pitchFamily="34" charset="0"/>
                <a:cs typeface="Times New Roman" panose="02020603050405020304" pitchFamily="18" charset="0"/>
              </a:rPr>
              <a:t> Have grown up with smartphones and social media as a constant presence. They are highly </a:t>
            </a:r>
            <a:r>
              <a:rPr lang="en-GH" sz="1400" b="1" dirty="0">
                <a:effectLst/>
                <a:latin typeface="Aptos" panose="020B0004020202020204" pitchFamily="34" charset="0"/>
                <a:ea typeface="Aptos" panose="020B0004020202020204" pitchFamily="34" charset="0"/>
                <a:cs typeface="Times New Roman" panose="02020603050405020304" pitchFamily="18" charset="0"/>
              </a:rPr>
              <a:t>adept at using technology</a:t>
            </a:r>
            <a:r>
              <a:rPr lang="en-GH" sz="1400" dirty="0">
                <a:effectLst/>
                <a:latin typeface="Aptos" panose="020B0004020202020204" pitchFamily="34" charset="0"/>
                <a:ea typeface="Aptos" panose="020B0004020202020204" pitchFamily="34" charset="0"/>
                <a:cs typeface="Times New Roman" panose="02020603050405020304" pitchFamily="18" charset="0"/>
              </a:rPr>
              <a:t>, value </a:t>
            </a:r>
            <a:r>
              <a:rPr lang="en-GH" sz="1400" b="1" dirty="0">
                <a:effectLst/>
                <a:latin typeface="Aptos" panose="020B0004020202020204" pitchFamily="34" charset="0"/>
                <a:ea typeface="Aptos" panose="020B0004020202020204" pitchFamily="34" charset="0"/>
                <a:cs typeface="Times New Roman" panose="02020603050405020304" pitchFamily="18" charset="0"/>
              </a:rPr>
              <a:t>personal expression</a:t>
            </a:r>
            <a:r>
              <a:rPr lang="en-GH" sz="1400" dirty="0">
                <a:effectLst/>
                <a:latin typeface="Aptos" panose="020B0004020202020204" pitchFamily="34" charset="0"/>
                <a:ea typeface="Aptos" panose="020B0004020202020204" pitchFamily="34" charset="0"/>
                <a:cs typeface="Times New Roman" panose="02020603050405020304" pitchFamily="18" charset="0"/>
              </a:rPr>
              <a:t>, and are focused on </a:t>
            </a:r>
            <a:r>
              <a:rPr lang="en-GH" sz="1400" b="1" dirty="0">
                <a:effectLst/>
                <a:latin typeface="Aptos" panose="020B0004020202020204" pitchFamily="34" charset="0"/>
                <a:ea typeface="Aptos" panose="020B0004020202020204" pitchFamily="34" charset="0"/>
                <a:cs typeface="Times New Roman" panose="02020603050405020304" pitchFamily="18" charset="0"/>
              </a:rPr>
              <a:t>social</a:t>
            </a:r>
            <a:r>
              <a:rPr lang="en-GH" sz="1400" dirty="0">
                <a:effectLst/>
                <a:latin typeface="Aptos" panose="020B0004020202020204" pitchFamily="34" charset="0"/>
                <a:ea typeface="Aptos" panose="020B0004020202020204" pitchFamily="34" charset="0"/>
                <a:cs typeface="Times New Roman" panose="02020603050405020304" pitchFamily="18" charset="0"/>
              </a:rPr>
              <a:t> and environmental issues.</a:t>
            </a:r>
          </a:p>
        </p:txBody>
      </p:sp>
      <p:sp>
        <p:nvSpPr>
          <p:cNvPr id="16" name="Content Placeholder 2">
            <a:extLst>
              <a:ext uri="{FF2B5EF4-FFF2-40B4-BE49-F238E27FC236}">
                <a16:creationId xmlns:a16="http://schemas.microsoft.com/office/drawing/2014/main" id="{B5778402-DD2B-009E-F200-C785DF2041F0}"/>
              </a:ext>
            </a:extLst>
          </p:cNvPr>
          <p:cNvSpPr txBox="1">
            <a:spLocks/>
          </p:cNvSpPr>
          <p:nvPr/>
        </p:nvSpPr>
        <p:spPr>
          <a:xfrm>
            <a:off x="8164286" y="3796281"/>
            <a:ext cx="3716499" cy="2436568"/>
          </a:xfrm>
          <a:prstGeom prst="rect">
            <a:avLst/>
          </a:prstGeom>
          <a:solidFill>
            <a:schemeClr val="bg2">
              <a:lumMod val="75000"/>
            </a:schemeClr>
          </a:solidFill>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Aft>
                <a:spcPts val="800"/>
              </a:spcAft>
            </a:pPr>
            <a:r>
              <a:rPr lang="en-GH" sz="1800" b="1" dirty="0">
                <a:effectLst/>
                <a:latin typeface="Aptos" panose="020B0004020202020204" pitchFamily="34" charset="0"/>
                <a:ea typeface="Aptos" panose="020B0004020202020204" pitchFamily="34" charset="0"/>
                <a:cs typeface="Times New Roman" panose="02020603050405020304" pitchFamily="18" charset="0"/>
              </a:rPr>
              <a:t>Generation Alpha (Born 2013-</a:t>
            </a:r>
            <a:r>
              <a:rPr lang="en-US" sz="1800" b="1" dirty="0">
                <a:effectLst/>
                <a:latin typeface="Aptos" panose="020B0004020202020204" pitchFamily="34" charset="0"/>
                <a:ea typeface="Aptos" panose="020B0004020202020204" pitchFamily="34" charset="0"/>
                <a:cs typeface="Times New Roman" panose="02020603050405020304" pitchFamily="18" charset="0"/>
              </a:rPr>
              <a:t> date</a:t>
            </a:r>
            <a:r>
              <a:rPr lang="en-GH" sz="1800" b="1" dirty="0">
                <a:effectLst/>
                <a:latin typeface="Aptos" panose="020B0004020202020204" pitchFamily="34" charset="0"/>
                <a:ea typeface="Aptos" panose="020B0004020202020204" pitchFamily="34" charset="0"/>
                <a:cs typeface="Times New Roman" panose="02020603050405020304" pitchFamily="18" charset="0"/>
              </a:rPr>
              <a:t>)</a:t>
            </a:r>
            <a:endParaRPr lang="en-G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H" sz="1300" b="1" dirty="0">
                <a:effectLst/>
                <a:latin typeface="Aptos" panose="020B0004020202020204" pitchFamily="34" charset="0"/>
                <a:ea typeface="Aptos" panose="020B0004020202020204" pitchFamily="34" charset="0"/>
                <a:cs typeface="Times New Roman" panose="02020603050405020304" pitchFamily="18" charset="0"/>
              </a:rPr>
              <a:t>Characteristics:</a:t>
            </a:r>
            <a:r>
              <a:rPr lang="en-GH" sz="1300" dirty="0">
                <a:effectLst/>
                <a:latin typeface="Aptos" panose="020B0004020202020204" pitchFamily="34" charset="0"/>
                <a:ea typeface="Aptos" panose="020B0004020202020204" pitchFamily="34" charset="0"/>
                <a:cs typeface="Times New Roman" panose="02020603050405020304" pitchFamily="18" charset="0"/>
              </a:rPr>
              <a:t> Still developing, but early signs suggest a highly tech-oriented and connected generation.</a:t>
            </a:r>
          </a:p>
          <a:p>
            <a:pPr>
              <a:lnSpc>
                <a:spcPct val="107000"/>
              </a:lnSpc>
              <a:spcAft>
                <a:spcPts val="800"/>
              </a:spcAft>
            </a:pPr>
            <a:r>
              <a:rPr lang="en-GH" sz="1300" b="1" dirty="0">
                <a:effectLst/>
                <a:latin typeface="Aptos" panose="020B0004020202020204" pitchFamily="34" charset="0"/>
                <a:ea typeface="Aptos" panose="020B0004020202020204" pitchFamily="34" charset="0"/>
                <a:cs typeface="Times New Roman" panose="02020603050405020304" pitchFamily="18" charset="0"/>
              </a:rPr>
              <a:t>Culture:</a:t>
            </a:r>
            <a:r>
              <a:rPr lang="en-GH" sz="1300" dirty="0">
                <a:effectLst/>
                <a:latin typeface="Aptos" panose="020B0004020202020204" pitchFamily="34" charset="0"/>
                <a:ea typeface="Aptos" panose="020B0004020202020204" pitchFamily="34" charset="0"/>
                <a:cs typeface="Times New Roman" panose="02020603050405020304" pitchFamily="18" charset="0"/>
              </a:rPr>
              <a:t> Will grow up in an even more digitally integrated world, likely </a:t>
            </a:r>
            <a:r>
              <a:rPr lang="en-GH" sz="1300" b="1" dirty="0">
                <a:effectLst/>
                <a:latin typeface="Aptos" panose="020B0004020202020204" pitchFamily="34" charset="0"/>
                <a:ea typeface="Aptos" panose="020B0004020202020204" pitchFamily="34" charset="0"/>
                <a:cs typeface="Times New Roman" panose="02020603050405020304" pitchFamily="18" charset="0"/>
              </a:rPr>
              <a:t>valuing instant access </a:t>
            </a:r>
            <a:r>
              <a:rPr lang="en-GH" sz="1300" dirty="0">
                <a:effectLst/>
                <a:latin typeface="Aptos" panose="020B0004020202020204" pitchFamily="34" charset="0"/>
                <a:ea typeface="Aptos" panose="020B0004020202020204" pitchFamily="34" charset="0"/>
                <a:cs typeface="Times New Roman" panose="02020603050405020304" pitchFamily="18" charset="0"/>
              </a:rPr>
              <a:t>to information and </a:t>
            </a:r>
            <a:r>
              <a:rPr lang="en-GH" sz="1300" b="1" dirty="0">
                <a:effectLst/>
                <a:latin typeface="Aptos" panose="020B0004020202020204" pitchFamily="34" charset="0"/>
                <a:ea typeface="Aptos" panose="020B0004020202020204" pitchFamily="34" charset="0"/>
                <a:cs typeface="Times New Roman" panose="02020603050405020304" pitchFamily="18" charset="0"/>
              </a:rPr>
              <a:t>virtual interactions</a:t>
            </a:r>
            <a:r>
              <a:rPr lang="en-GH" sz="1300" dirty="0">
                <a:effectLst/>
                <a:latin typeface="Aptos" panose="020B0004020202020204" pitchFamily="34" charset="0"/>
                <a:ea typeface="Aptos" panose="020B0004020202020204" pitchFamily="34" charset="0"/>
                <a:cs typeface="Times New Roman" panose="02020603050405020304" pitchFamily="18" charset="0"/>
              </a:rPr>
              <a:t>. Early influences suggest a strong emphasis on diversity and </a:t>
            </a:r>
            <a:r>
              <a:rPr lang="en-GH" sz="1300" b="1" dirty="0">
                <a:effectLst/>
                <a:latin typeface="Aptos" panose="020B0004020202020204" pitchFamily="34" charset="0"/>
                <a:ea typeface="Aptos" panose="020B0004020202020204" pitchFamily="34" charset="0"/>
                <a:cs typeface="Times New Roman" panose="02020603050405020304" pitchFamily="18" charset="0"/>
              </a:rPr>
              <a:t>global awareness</a:t>
            </a:r>
            <a:r>
              <a:rPr lang="en-GH" sz="13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224405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903DF1-98E4-7943-9E91-F0FC396A8053}"/>
              </a:ext>
            </a:extLst>
          </p:cNvPr>
          <p:cNvSpPr>
            <a:spLocks noGrp="1"/>
          </p:cNvSpPr>
          <p:nvPr>
            <p:ph type="body" sz="quarter" idx="14"/>
          </p:nvPr>
        </p:nvSpPr>
        <p:spPr>
          <a:xfrm>
            <a:off x="8947150" y="1085850"/>
            <a:ext cx="3240088" cy="5772150"/>
          </a:xfrm>
          <a:solidFill>
            <a:srgbClr val="FF610D"/>
          </a:solidFill>
        </p:spPr>
        <p:txBody>
          <a:bodyPr/>
          <a:lstStyle/>
          <a:p>
            <a:pPr>
              <a:lnSpc>
                <a:spcPct val="100000"/>
              </a:lnSpc>
            </a:pPr>
            <a:endParaRPr lang="en-US" sz="2000" b="0" i="1" dirty="0"/>
          </a:p>
          <a:p>
            <a:pPr algn="ctr">
              <a:lnSpc>
                <a:spcPct val="100000"/>
              </a:lnSpc>
            </a:pPr>
            <a:r>
              <a:rPr lang="en-US" sz="1600" b="0" i="1" dirty="0"/>
              <a:t>In a world where remote work has blurred geographical boundaries, understanding, and bridging cultural differences has never been more crucial. </a:t>
            </a:r>
          </a:p>
          <a:p>
            <a:pPr>
              <a:lnSpc>
                <a:spcPct val="100000"/>
              </a:lnSpc>
            </a:pPr>
            <a:endParaRPr lang="en-US" sz="2000" b="0" i="1" dirty="0"/>
          </a:p>
        </p:txBody>
      </p:sp>
      <p:sp>
        <p:nvSpPr>
          <p:cNvPr id="8" name="Content Placeholder 2">
            <a:extLst>
              <a:ext uri="{FF2B5EF4-FFF2-40B4-BE49-F238E27FC236}">
                <a16:creationId xmlns:a16="http://schemas.microsoft.com/office/drawing/2014/main" id="{581ACC00-37B9-242D-0278-B10DDE321A0A}"/>
              </a:ext>
            </a:extLst>
          </p:cNvPr>
          <p:cNvSpPr txBox="1">
            <a:spLocks/>
          </p:cNvSpPr>
          <p:nvPr/>
        </p:nvSpPr>
        <p:spPr>
          <a:xfrm>
            <a:off x="314325" y="1166327"/>
            <a:ext cx="7153275" cy="4869348"/>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t>Facilitating Adaptability and Flexibility</a:t>
            </a:r>
            <a:endParaRPr lang="en-US" sz="2000" dirty="0"/>
          </a:p>
          <a:p>
            <a:pPr>
              <a:buFont typeface="Arial" panose="020B0604020202020204" pitchFamily="34" charset="0"/>
              <a:buChar char="•"/>
            </a:pPr>
            <a:r>
              <a:rPr lang="en-US" sz="2000" dirty="0"/>
              <a:t>Adapts strategies to fit local contexts.</a:t>
            </a:r>
          </a:p>
          <a:p>
            <a:pPr>
              <a:buFont typeface="Arial" panose="020B0604020202020204" pitchFamily="34" charset="0"/>
              <a:buChar char="•"/>
            </a:pPr>
            <a:r>
              <a:rPr lang="en-US" sz="2000" dirty="0"/>
              <a:t>Aligns projects with local needs and expectations.</a:t>
            </a:r>
          </a:p>
          <a:p>
            <a:r>
              <a:rPr lang="en-US" sz="2000" b="1" dirty="0"/>
              <a:t>Promoting Inclusivity and Equity</a:t>
            </a:r>
            <a:endParaRPr lang="en-US" sz="2000" dirty="0"/>
          </a:p>
          <a:p>
            <a:pPr>
              <a:buFont typeface="Arial" panose="020B0604020202020204" pitchFamily="34" charset="0"/>
              <a:buChar char="•"/>
            </a:pPr>
            <a:r>
              <a:rPr lang="en-US" sz="2000" dirty="0"/>
              <a:t>Ensures all voices are heard, promoting equity.</a:t>
            </a:r>
          </a:p>
          <a:p>
            <a:pPr>
              <a:buFont typeface="Arial" panose="020B0604020202020204" pitchFamily="34" charset="0"/>
              <a:buChar char="•"/>
            </a:pPr>
            <a:r>
              <a:rPr lang="en-US" sz="2000" dirty="0"/>
              <a:t>Addresses specific cultural needs for sustainable outcomes.</a:t>
            </a:r>
          </a:p>
          <a:p>
            <a:r>
              <a:rPr lang="en-US" sz="2000" b="1" dirty="0"/>
              <a:t>Minimizing Risks and Enhancing Compliance</a:t>
            </a:r>
            <a:endParaRPr lang="en-US" sz="2000" dirty="0"/>
          </a:p>
          <a:p>
            <a:pPr>
              <a:buFont typeface="Arial" panose="020B0604020202020204" pitchFamily="34" charset="0"/>
              <a:buChar char="•"/>
            </a:pPr>
            <a:r>
              <a:rPr lang="en-US" sz="2000" dirty="0"/>
              <a:t>Identifies and mitigates cultural risks.</a:t>
            </a:r>
          </a:p>
          <a:p>
            <a:pPr>
              <a:buFont typeface="Arial" panose="020B0604020202020204" pitchFamily="34" charset="0"/>
              <a:buChar char="•"/>
            </a:pPr>
            <a:r>
              <a:rPr lang="en-US" sz="2000" dirty="0"/>
              <a:t>Enhances compliance and reduces legal issues.</a:t>
            </a:r>
          </a:p>
          <a:p>
            <a:r>
              <a:rPr lang="en-US" sz="2000" b="1" dirty="0"/>
              <a:t>Fostering Long-term Success</a:t>
            </a:r>
            <a:endParaRPr lang="en-US" sz="2000" dirty="0"/>
          </a:p>
          <a:p>
            <a:pPr>
              <a:buFont typeface="Arial" panose="020B0604020202020204" pitchFamily="34" charset="0"/>
              <a:buChar char="•"/>
            </a:pPr>
            <a:r>
              <a:rPr lang="en-US" sz="2000" dirty="0"/>
              <a:t>Builds lasting relationships and positive impacts.</a:t>
            </a:r>
          </a:p>
          <a:p>
            <a:pPr>
              <a:buFont typeface="Arial" panose="020B0604020202020204" pitchFamily="34" charset="0"/>
              <a:buChar char="•"/>
            </a:pPr>
            <a:r>
              <a:rPr lang="en-US" sz="2000" dirty="0"/>
              <a:t>Contributes to overall project sustainability and success.</a:t>
            </a:r>
          </a:p>
          <a:p>
            <a:pPr>
              <a:buFont typeface="Arial" panose="020B0604020202020204" pitchFamily="34" charset="0"/>
              <a:buChar char="•"/>
            </a:pPr>
            <a:endParaRPr lang="nb-NO" sz="2000" dirty="0"/>
          </a:p>
          <a:p>
            <a:endParaRPr lang="en-US" sz="2000" dirty="0"/>
          </a:p>
        </p:txBody>
      </p:sp>
      <p:sp>
        <p:nvSpPr>
          <p:cNvPr id="12" name="Title 1">
            <a:extLst>
              <a:ext uri="{FF2B5EF4-FFF2-40B4-BE49-F238E27FC236}">
                <a16:creationId xmlns:a16="http://schemas.microsoft.com/office/drawing/2014/main" id="{EFC274C7-C9EB-264D-8DBE-910D85145AC8}"/>
              </a:ext>
            </a:extLst>
          </p:cNvPr>
          <p:cNvSpPr>
            <a:spLocks noGrp="1"/>
          </p:cNvSpPr>
          <p:nvPr>
            <p:ph type="title"/>
          </p:nvPr>
        </p:nvSpPr>
        <p:spPr>
          <a:xfrm>
            <a:off x="314325" y="438879"/>
            <a:ext cx="11558588" cy="378198"/>
          </a:xfrm>
        </p:spPr>
        <p:txBody>
          <a:bodyPr/>
          <a:lstStyle/>
          <a:p>
            <a:r>
              <a:rPr lang="en-US" b="1" dirty="0"/>
              <a:t>Importance of Cultural Dynamics in Sustainable Project Execution</a:t>
            </a:r>
            <a:endParaRPr lang="nb-NO" b="1" dirty="0"/>
          </a:p>
        </p:txBody>
      </p:sp>
      <p:sp>
        <p:nvSpPr>
          <p:cNvPr id="13" name="Slide Number Placeholder 6">
            <a:extLst>
              <a:ext uri="{FF2B5EF4-FFF2-40B4-BE49-F238E27FC236}">
                <a16:creationId xmlns:a16="http://schemas.microsoft.com/office/drawing/2014/main" id="{5D24D95C-37E7-4C85-9705-0F620BB7DC10}"/>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19</a:t>
            </a:fld>
            <a:endParaRPr lang="en-US" dirty="0"/>
          </a:p>
        </p:txBody>
      </p:sp>
    </p:spTree>
    <p:extLst>
      <p:ext uri="{BB962C8B-B14F-4D97-AF65-F5344CB8AC3E}">
        <p14:creationId xmlns:p14="http://schemas.microsoft.com/office/powerpoint/2010/main" val="2005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2562515-2E36-F140-B5BF-79AAA45783C2}"/>
              </a:ext>
            </a:extLst>
          </p:cNvPr>
          <p:cNvPicPr>
            <a:picLocks noGrp="1" noChangeAspect="1"/>
          </p:cNvPicPr>
          <p:nvPr>
            <p:ph type="pic" sz="quarter" idx="14"/>
          </p:nvPr>
        </p:nvPicPr>
        <p:blipFill>
          <a:blip r:embed="rId2"/>
          <a:srcRect/>
          <a:stretch/>
        </p:blipFill>
        <p:spPr>
          <a:xfrm>
            <a:off x="0" y="0"/>
            <a:ext cx="12190877" cy="6858000"/>
          </a:xfrm>
        </p:spPr>
      </p:pic>
      <p:sp>
        <p:nvSpPr>
          <p:cNvPr id="3" name="Title 2">
            <a:extLst>
              <a:ext uri="{FF2B5EF4-FFF2-40B4-BE49-F238E27FC236}">
                <a16:creationId xmlns:a16="http://schemas.microsoft.com/office/drawing/2014/main" id="{F92DFA16-B5DC-9341-BBC8-114AE0B0A26C}"/>
              </a:ext>
            </a:extLst>
          </p:cNvPr>
          <p:cNvSpPr>
            <a:spLocks noGrp="1"/>
          </p:cNvSpPr>
          <p:nvPr>
            <p:ph type="title"/>
          </p:nvPr>
        </p:nvSpPr>
        <p:spPr>
          <a:xfrm>
            <a:off x="4728255" y="195512"/>
            <a:ext cx="2734365" cy="630222"/>
          </a:xfrm>
        </p:spPr>
        <p:txBody>
          <a:bodyPr/>
          <a:lstStyle/>
          <a:p>
            <a:r>
              <a:rPr lang="en-US" sz="3500" dirty="0"/>
              <a:t>Sustainability</a:t>
            </a:r>
          </a:p>
        </p:txBody>
      </p:sp>
      <p:sp>
        <p:nvSpPr>
          <p:cNvPr id="4" name="Text Placeholder 3">
            <a:extLst>
              <a:ext uri="{FF2B5EF4-FFF2-40B4-BE49-F238E27FC236}">
                <a16:creationId xmlns:a16="http://schemas.microsoft.com/office/drawing/2014/main" id="{D70FF707-B7AA-CF4F-AA3B-8B18DDC1A7FD}"/>
              </a:ext>
            </a:extLst>
          </p:cNvPr>
          <p:cNvSpPr>
            <a:spLocks noGrp="1"/>
          </p:cNvSpPr>
          <p:nvPr>
            <p:ph type="body" sz="quarter" idx="13"/>
          </p:nvPr>
        </p:nvSpPr>
        <p:spPr>
          <a:xfrm>
            <a:off x="4728255" y="757907"/>
            <a:ext cx="3396284" cy="2593119"/>
          </a:xfrm>
        </p:spPr>
        <p:txBody>
          <a:bodyPr/>
          <a:lstStyle/>
          <a:p>
            <a:r>
              <a:rPr lang="en-US" sz="1600" dirty="0"/>
              <a:t>Sustainability is about how organizations manage financial, social and environmental risks to ensure their business can continue to operate, regardless of obstacles such as resource shortages, environmental disasters, and social and political events. It also relates to green practices and business continuity planning, as well as stakeholder engagement.</a:t>
            </a:r>
          </a:p>
        </p:txBody>
      </p:sp>
      <p:sp>
        <p:nvSpPr>
          <p:cNvPr id="7" name="Slide Number Placeholder 6">
            <a:extLst>
              <a:ext uri="{FF2B5EF4-FFF2-40B4-BE49-F238E27FC236}">
                <a16:creationId xmlns:a16="http://schemas.microsoft.com/office/drawing/2014/main" id="{DE724A11-1ED1-3840-BE22-6A1E0BF54C5C}"/>
              </a:ext>
            </a:extLst>
          </p:cNvPr>
          <p:cNvSpPr>
            <a:spLocks noGrp="1"/>
          </p:cNvSpPr>
          <p:nvPr>
            <p:ph type="sldNum" sz="quarter" idx="12"/>
          </p:nvPr>
        </p:nvSpPr>
        <p:spPr/>
        <p:txBody>
          <a:bodyPr/>
          <a:lstStyle/>
          <a:p>
            <a:fld id="{6973FCEF-5573-7E43-8272-70C9D66591DA}" type="slidenum">
              <a:rPr lang="en-US" smtClean="0"/>
              <a:pPr/>
              <a:t>2</a:t>
            </a:fld>
            <a:endParaRPr lang="en-US"/>
          </a:p>
        </p:txBody>
      </p:sp>
      <p:pic>
        <p:nvPicPr>
          <p:cNvPr id="10" name="Picture 9"/>
          <p:cNvPicPr>
            <a:picLocks noChangeAspect="1"/>
          </p:cNvPicPr>
          <p:nvPr/>
        </p:nvPicPr>
        <p:blipFill rotWithShape="1">
          <a:blip r:embed="rId3"/>
          <a:srcRect r="63744" b="-701"/>
          <a:stretch/>
        </p:blipFill>
        <p:spPr>
          <a:xfrm>
            <a:off x="329184" y="6252436"/>
            <a:ext cx="384926" cy="405893"/>
          </a:xfrm>
          <a:prstGeom prst="rect">
            <a:avLst/>
          </a:prstGeom>
        </p:spPr>
      </p:pic>
      <p:sp>
        <p:nvSpPr>
          <p:cNvPr id="2" name="Title 2">
            <a:extLst>
              <a:ext uri="{FF2B5EF4-FFF2-40B4-BE49-F238E27FC236}">
                <a16:creationId xmlns:a16="http://schemas.microsoft.com/office/drawing/2014/main" id="{E38A3F99-A2B9-5C90-B5B8-D9A3041DB608}"/>
              </a:ext>
            </a:extLst>
          </p:cNvPr>
          <p:cNvSpPr txBox="1">
            <a:spLocks/>
          </p:cNvSpPr>
          <p:nvPr/>
        </p:nvSpPr>
        <p:spPr>
          <a:xfrm>
            <a:off x="8556842" y="3416341"/>
            <a:ext cx="1044139" cy="3781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sz="3500" b="1" dirty="0"/>
              <a:t>ESG</a:t>
            </a:r>
            <a:r>
              <a:rPr lang="en-US" dirty="0"/>
              <a:t> </a:t>
            </a:r>
          </a:p>
        </p:txBody>
      </p:sp>
      <p:sp>
        <p:nvSpPr>
          <p:cNvPr id="8" name="Content Placeholder 1">
            <a:extLst>
              <a:ext uri="{FF2B5EF4-FFF2-40B4-BE49-F238E27FC236}">
                <a16:creationId xmlns:a16="http://schemas.microsoft.com/office/drawing/2014/main" id="{62825286-B213-CF8C-F35C-330707B8CBA6}"/>
              </a:ext>
            </a:extLst>
          </p:cNvPr>
          <p:cNvSpPr txBox="1">
            <a:spLocks/>
          </p:cNvSpPr>
          <p:nvPr/>
        </p:nvSpPr>
        <p:spPr>
          <a:xfrm>
            <a:off x="8481393" y="4057371"/>
            <a:ext cx="3561084" cy="1270667"/>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ESG is a framework that helps stakeholders understand how an organization manages risks and opportunities around sustainability issues</a:t>
            </a:r>
          </a:p>
        </p:txBody>
      </p:sp>
      <p:sp>
        <p:nvSpPr>
          <p:cNvPr id="9" name="TextBox 8">
            <a:extLst>
              <a:ext uri="{FF2B5EF4-FFF2-40B4-BE49-F238E27FC236}">
                <a16:creationId xmlns:a16="http://schemas.microsoft.com/office/drawing/2014/main" id="{382F7EE6-BA0D-15D9-84A8-25009C6A38AB}"/>
              </a:ext>
            </a:extLst>
          </p:cNvPr>
          <p:cNvSpPr txBox="1"/>
          <p:nvPr/>
        </p:nvSpPr>
        <p:spPr>
          <a:xfrm>
            <a:off x="8481393" y="3718817"/>
            <a:ext cx="3654390" cy="307777"/>
          </a:xfrm>
          <a:prstGeom prst="rect">
            <a:avLst/>
          </a:prstGeom>
          <a:noFill/>
        </p:spPr>
        <p:txBody>
          <a:bodyPr wrap="square" rtlCol="0">
            <a:spAutoFit/>
          </a:bodyPr>
          <a:lstStyle/>
          <a:p>
            <a:r>
              <a:rPr lang="en-US" sz="1400" dirty="0"/>
              <a:t>Environment, Social Governance</a:t>
            </a:r>
            <a:endParaRPr lang="en-GH" sz="1400" dirty="0"/>
          </a:p>
        </p:txBody>
      </p:sp>
    </p:spTree>
    <p:extLst>
      <p:ext uri="{BB962C8B-B14F-4D97-AF65-F5344CB8AC3E}">
        <p14:creationId xmlns:p14="http://schemas.microsoft.com/office/powerpoint/2010/main" val="3410384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74C7-C9EB-264D-8DBE-910D85145AC8}"/>
              </a:ext>
            </a:extLst>
          </p:cNvPr>
          <p:cNvSpPr>
            <a:spLocks noGrp="1"/>
          </p:cNvSpPr>
          <p:nvPr>
            <p:ph type="title"/>
          </p:nvPr>
        </p:nvSpPr>
        <p:spPr/>
        <p:txBody>
          <a:bodyPr/>
          <a:lstStyle/>
          <a:p>
            <a:r>
              <a:rPr lang="en-US" dirty="0"/>
              <a:t>Importance of Cultural Dynamics in Sustainable Project Execution</a:t>
            </a:r>
            <a:endParaRPr lang="nb-NO" b="1" dirty="0"/>
          </a:p>
        </p:txBody>
      </p:sp>
      <p:sp>
        <p:nvSpPr>
          <p:cNvPr id="3" name="Content Placeholder 2">
            <a:extLst>
              <a:ext uri="{FF2B5EF4-FFF2-40B4-BE49-F238E27FC236}">
                <a16:creationId xmlns:a16="http://schemas.microsoft.com/office/drawing/2014/main" id="{CE56E79D-C261-C147-9CD5-F7F586337A4F}"/>
              </a:ext>
            </a:extLst>
          </p:cNvPr>
          <p:cNvSpPr>
            <a:spLocks noGrp="1"/>
          </p:cNvSpPr>
          <p:nvPr>
            <p:ph sz="half" idx="1"/>
          </p:nvPr>
        </p:nvSpPr>
        <p:spPr>
          <a:xfrm>
            <a:off x="314325" y="1166327"/>
            <a:ext cx="8092557" cy="4869348"/>
          </a:xfrm>
        </p:spPr>
        <p:txBody>
          <a:bodyPr/>
          <a:lstStyle/>
          <a:p>
            <a:r>
              <a:rPr lang="en-US" sz="2000" b="1" dirty="0"/>
              <a:t>Enhancing Communication and Collaboration</a:t>
            </a:r>
            <a:endParaRPr lang="en-US" sz="2000" dirty="0"/>
          </a:p>
          <a:p>
            <a:pPr>
              <a:buFont typeface="Arial" panose="020B0604020202020204" pitchFamily="34" charset="0"/>
              <a:buChar char="•"/>
            </a:pPr>
            <a:r>
              <a:rPr lang="en-US" sz="2000" dirty="0"/>
              <a:t>Improves communication and reduces misunderstandings.</a:t>
            </a:r>
          </a:p>
          <a:p>
            <a:pPr>
              <a:buFont typeface="Arial" panose="020B0604020202020204" pitchFamily="34" charset="0"/>
              <a:buChar char="•"/>
            </a:pPr>
            <a:r>
              <a:rPr lang="en-US" sz="2000" dirty="0"/>
              <a:t>Fosters trust and transparency, crucial for project success.</a:t>
            </a:r>
          </a:p>
          <a:p>
            <a:endParaRPr lang="en-US" sz="2000" dirty="0"/>
          </a:p>
          <a:p>
            <a:r>
              <a:rPr lang="en-US" sz="2000" b="1" dirty="0"/>
              <a:t>Leveraging Diverse Perspectives</a:t>
            </a:r>
            <a:endParaRPr lang="en-US" sz="2000" dirty="0"/>
          </a:p>
          <a:p>
            <a:pPr>
              <a:buFont typeface="Arial" panose="020B0604020202020204" pitchFamily="34" charset="0"/>
              <a:buChar char="•"/>
            </a:pPr>
            <a:r>
              <a:rPr lang="en-US" sz="2000" dirty="0"/>
              <a:t>Diverse teams bring innovative solutions and better decision-making.</a:t>
            </a:r>
          </a:p>
          <a:p>
            <a:pPr>
              <a:buFont typeface="Arial" panose="020B0604020202020204" pitchFamily="34" charset="0"/>
              <a:buChar char="•"/>
            </a:pPr>
            <a:r>
              <a:rPr lang="en-US" sz="2000" dirty="0"/>
              <a:t>Encourages creativity and problem-solving, vital for sustainability.</a:t>
            </a:r>
          </a:p>
          <a:p>
            <a:endParaRPr lang="en-US" sz="2000" dirty="0"/>
          </a:p>
          <a:p>
            <a:r>
              <a:rPr lang="en-US" sz="2000" b="1" dirty="0"/>
              <a:t>Improving Stakeholder Engagement</a:t>
            </a:r>
            <a:endParaRPr lang="en-US" sz="2000" dirty="0"/>
          </a:p>
          <a:p>
            <a:pPr>
              <a:buFont typeface="Arial" panose="020B0604020202020204" pitchFamily="34" charset="0"/>
              <a:buChar char="•"/>
            </a:pPr>
            <a:r>
              <a:rPr lang="en-US" sz="2000" dirty="0"/>
              <a:t>Gains support from local communities and stakeholders.</a:t>
            </a:r>
          </a:p>
          <a:p>
            <a:pPr>
              <a:buFont typeface="Arial" panose="020B0604020202020204" pitchFamily="34" charset="0"/>
              <a:buChar char="•"/>
            </a:pPr>
            <a:r>
              <a:rPr lang="en-US" sz="2000" dirty="0"/>
              <a:t>Respecting local customs fosters positive project environments</a:t>
            </a:r>
          </a:p>
          <a:p>
            <a:pPr>
              <a:buFont typeface="Arial" panose="020B0604020202020204" pitchFamily="34" charset="0"/>
              <a:buChar char="•"/>
            </a:pPr>
            <a:endParaRPr lang="nb-NO" sz="2000" dirty="0"/>
          </a:p>
          <a:p>
            <a:endParaRPr lang="en-US" sz="2000" dirty="0"/>
          </a:p>
        </p:txBody>
      </p:sp>
      <p:sp>
        <p:nvSpPr>
          <p:cNvPr id="5" name="Date Placeholder 4">
            <a:extLst>
              <a:ext uri="{FF2B5EF4-FFF2-40B4-BE49-F238E27FC236}">
                <a16:creationId xmlns:a16="http://schemas.microsoft.com/office/drawing/2014/main" id="{67083DED-36A7-BA4D-857D-2F5802556459}"/>
              </a:ext>
            </a:extLst>
          </p:cNvPr>
          <p:cNvSpPr>
            <a:spLocks noGrp="1"/>
          </p:cNvSpPr>
          <p:nvPr>
            <p:ph type="dt" sz="half" idx="10"/>
          </p:nvPr>
        </p:nvSpPr>
        <p:spPr/>
        <p:txBody>
          <a:bodyPr/>
          <a:lstStyle/>
          <a:p>
            <a:fld id="{30DCA741-EFF6-9B4F-B80B-0FBBB6871F49}" type="datetime3">
              <a:rPr lang="en-US" smtClean="0"/>
              <a:t>26 July 2024</a:t>
            </a:fld>
            <a:endParaRPr lang="en-US"/>
          </a:p>
        </p:txBody>
      </p:sp>
      <p:sp>
        <p:nvSpPr>
          <p:cNvPr id="7" name="Slide Number Placeholder 6">
            <a:extLst>
              <a:ext uri="{FF2B5EF4-FFF2-40B4-BE49-F238E27FC236}">
                <a16:creationId xmlns:a16="http://schemas.microsoft.com/office/drawing/2014/main" id="{00BE7ACE-9C41-8D4A-9234-B5B68637A3BC}"/>
              </a:ext>
            </a:extLst>
          </p:cNvPr>
          <p:cNvSpPr>
            <a:spLocks noGrp="1"/>
          </p:cNvSpPr>
          <p:nvPr>
            <p:ph type="sldNum" sz="quarter" idx="12"/>
          </p:nvPr>
        </p:nvSpPr>
        <p:spPr/>
        <p:txBody>
          <a:bodyPr/>
          <a:lstStyle/>
          <a:p>
            <a:fld id="{6973FCEF-5573-7E43-8272-70C9D66591DA}" type="slidenum">
              <a:rPr lang="en-US" smtClean="0"/>
              <a:t>20</a:t>
            </a:fld>
            <a:endParaRPr lang="en-US"/>
          </a:p>
        </p:txBody>
      </p:sp>
      <p:sp>
        <p:nvSpPr>
          <p:cNvPr id="4" name="Text Placeholder 1">
            <a:extLst>
              <a:ext uri="{FF2B5EF4-FFF2-40B4-BE49-F238E27FC236}">
                <a16:creationId xmlns:a16="http://schemas.microsoft.com/office/drawing/2014/main" id="{02D0566A-BCD1-F0FA-955D-355855BA90D0}"/>
              </a:ext>
            </a:extLst>
          </p:cNvPr>
          <p:cNvSpPr txBox="1">
            <a:spLocks/>
          </p:cNvSpPr>
          <p:nvPr/>
        </p:nvSpPr>
        <p:spPr>
          <a:xfrm>
            <a:off x="8947150" y="1085850"/>
            <a:ext cx="3240088" cy="5772150"/>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endParaRPr lang="en-US" sz="2000" i="1" dirty="0"/>
          </a:p>
          <a:p>
            <a:pPr>
              <a:lnSpc>
                <a:spcPct val="100000"/>
              </a:lnSpc>
            </a:pPr>
            <a:endParaRPr lang="en-US" sz="2000" i="1" dirty="0">
              <a:solidFill>
                <a:schemeClr val="bg1"/>
              </a:solidFill>
            </a:endParaRPr>
          </a:p>
          <a:p>
            <a:pPr>
              <a:lnSpc>
                <a:spcPct val="100000"/>
              </a:lnSpc>
            </a:pPr>
            <a:endParaRPr lang="en-US" sz="2000" i="1" dirty="0">
              <a:solidFill>
                <a:schemeClr val="bg1"/>
              </a:solidFill>
            </a:endParaRPr>
          </a:p>
          <a:p>
            <a:pPr>
              <a:lnSpc>
                <a:spcPct val="100000"/>
              </a:lnSpc>
            </a:pPr>
            <a:endParaRPr lang="en-US" sz="2000" i="1" dirty="0">
              <a:solidFill>
                <a:schemeClr val="bg1"/>
              </a:solidFill>
            </a:endParaRPr>
          </a:p>
          <a:p>
            <a:pPr algn="ctr">
              <a:lnSpc>
                <a:spcPct val="100000"/>
              </a:lnSpc>
            </a:pPr>
            <a:r>
              <a:rPr lang="en-US" sz="1600" i="1" dirty="0">
                <a:solidFill>
                  <a:schemeClr val="bg1"/>
                </a:solidFill>
              </a:rPr>
              <a:t>Integrating cultural dynamics into sustainable project execution enhances community engagement, environmental stewardship, social acceptance, and long-term sustainability by respecting and leveraging local customs, knowledge and governance structures.</a:t>
            </a:r>
          </a:p>
          <a:p>
            <a:pPr>
              <a:lnSpc>
                <a:spcPct val="100000"/>
              </a:lnSpc>
            </a:pPr>
            <a:endParaRPr lang="en-US" sz="2000" i="1" dirty="0"/>
          </a:p>
        </p:txBody>
      </p:sp>
      <p:sp>
        <p:nvSpPr>
          <p:cNvPr id="8" name="Slide Number Placeholder 6">
            <a:extLst>
              <a:ext uri="{FF2B5EF4-FFF2-40B4-BE49-F238E27FC236}">
                <a16:creationId xmlns:a16="http://schemas.microsoft.com/office/drawing/2014/main" id="{70F07925-8BE2-3E71-B4FC-F395E0538102}"/>
              </a:ext>
            </a:extLst>
          </p:cNvPr>
          <p:cNvSpPr txBox="1">
            <a:spLocks/>
          </p:cNvSpPr>
          <p:nvPr/>
        </p:nvSpPr>
        <p:spPr>
          <a:xfrm>
            <a:off x="11618259" y="6508750"/>
            <a:ext cx="407054"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mtClean="0"/>
              <a:pPr/>
              <a:t>20</a:t>
            </a:fld>
            <a:endParaRPr lang="en-US" dirty="0"/>
          </a:p>
        </p:txBody>
      </p:sp>
    </p:spTree>
    <p:extLst>
      <p:ext uri="{BB962C8B-B14F-4D97-AF65-F5344CB8AC3E}">
        <p14:creationId xmlns:p14="http://schemas.microsoft.com/office/powerpoint/2010/main" val="395961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658514" y="-904234"/>
            <a:ext cx="6331393" cy="9525798"/>
            <a:chOff x="0" y="0"/>
            <a:chExt cx="2501291" cy="3763278"/>
          </a:xfrm>
        </p:grpSpPr>
        <p:sp>
          <p:nvSpPr>
            <p:cNvPr id="6" name="Freeform 6"/>
            <p:cNvSpPr/>
            <p:nvPr/>
          </p:nvSpPr>
          <p:spPr>
            <a:xfrm>
              <a:off x="0" y="0"/>
              <a:ext cx="2501291" cy="3763278"/>
            </a:xfrm>
            <a:custGeom>
              <a:avLst/>
              <a:gdLst/>
              <a:ahLst/>
              <a:cxnLst/>
              <a:rect l="l" t="t" r="r" b="b"/>
              <a:pathLst>
                <a:path w="2501291" h="3763278">
                  <a:moveTo>
                    <a:pt x="0" y="0"/>
                  </a:moveTo>
                  <a:lnTo>
                    <a:pt x="2501291" y="0"/>
                  </a:lnTo>
                  <a:lnTo>
                    <a:pt x="2501291" y="3763278"/>
                  </a:lnTo>
                  <a:lnTo>
                    <a:pt x="0" y="3763278"/>
                  </a:lnTo>
                  <a:close/>
                </a:path>
              </a:pathLst>
            </a:custGeom>
            <a:solidFill>
              <a:srgbClr val="647B54"/>
            </a:solidFill>
          </p:spPr>
          <p:txBody>
            <a:bodyPr/>
            <a:lstStyle/>
            <a:p>
              <a:endParaRPr lang="en-GH" sz="1200"/>
            </a:p>
          </p:txBody>
        </p:sp>
        <p:sp>
          <p:nvSpPr>
            <p:cNvPr id="7" name="TextBox 7"/>
            <p:cNvSpPr txBox="1"/>
            <p:nvPr/>
          </p:nvSpPr>
          <p:spPr>
            <a:xfrm>
              <a:off x="0" y="-38100"/>
              <a:ext cx="2501291" cy="3801378"/>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873481" y="5850377"/>
            <a:ext cx="1586443" cy="321823"/>
          </a:xfrm>
          <a:prstGeom prst="rect">
            <a:avLst/>
          </a:prstGeom>
        </p:spPr>
        <p:txBody>
          <a:bodyPr lIns="33867" tIns="33867" rIns="33867" bIns="33867" rtlCol="0" anchor="ctr"/>
          <a:lstStyle/>
          <a:p>
            <a:pPr algn="ctr">
              <a:lnSpc>
                <a:spcPts val="1773"/>
              </a:lnSpc>
            </a:pPr>
            <a:endParaRPr sz="1200"/>
          </a:p>
        </p:txBody>
      </p:sp>
      <p:grpSp>
        <p:nvGrpSpPr>
          <p:cNvPr id="13" name="Group 13"/>
          <p:cNvGrpSpPr/>
          <p:nvPr/>
        </p:nvGrpSpPr>
        <p:grpSpPr>
          <a:xfrm>
            <a:off x="9177885" y="-904234"/>
            <a:ext cx="3554903" cy="9525798"/>
            <a:chOff x="0" y="0"/>
            <a:chExt cx="1404406" cy="3763278"/>
          </a:xfrm>
        </p:grpSpPr>
        <p:sp>
          <p:nvSpPr>
            <p:cNvPr id="14" name="Freeform 14"/>
            <p:cNvSpPr/>
            <p:nvPr/>
          </p:nvSpPr>
          <p:spPr>
            <a:xfrm>
              <a:off x="0" y="0"/>
              <a:ext cx="1404406" cy="3763278"/>
            </a:xfrm>
            <a:custGeom>
              <a:avLst/>
              <a:gdLst/>
              <a:ahLst/>
              <a:cxnLst/>
              <a:rect l="l" t="t" r="r" b="b"/>
              <a:pathLst>
                <a:path w="1404406" h="3763278">
                  <a:moveTo>
                    <a:pt x="0" y="0"/>
                  </a:moveTo>
                  <a:lnTo>
                    <a:pt x="1404406" y="0"/>
                  </a:lnTo>
                  <a:lnTo>
                    <a:pt x="1404406" y="3763278"/>
                  </a:lnTo>
                  <a:lnTo>
                    <a:pt x="0" y="3763278"/>
                  </a:lnTo>
                  <a:close/>
                </a:path>
              </a:pathLst>
            </a:custGeom>
            <a:solidFill>
              <a:srgbClr val="7F8E73">
                <a:alpha val="24706"/>
              </a:srgbClr>
            </a:solidFill>
          </p:spPr>
          <p:txBody>
            <a:bodyPr/>
            <a:lstStyle/>
            <a:p>
              <a:endParaRPr lang="en-GH" sz="1200" dirty="0"/>
            </a:p>
          </p:txBody>
        </p:sp>
        <p:sp>
          <p:nvSpPr>
            <p:cNvPr id="15" name="TextBox 15"/>
            <p:cNvSpPr txBox="1"/>
            <p:nvPr/>
          </p:nvSpPr>
          <p:spPr>
            <a:xfrm>
              <a:off x="0" y="-38100"/>
              <a:ext cx="1404406" cy="3801378"/>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a:off x="873482" y="1670676"/>
            <a:ext cx="2986069" cy="1326250"/>
            <a:chOff x="0" y="0"/>
            <a:chExt cx="5972139" cy="2652500"/>
          </a:xfrm>
        </p:grpSpPr>
        <p:pic>
          <p:nvPicPr>
            <p:cNvPr id="17" name="Picture 17"/>
            <p:cNvPicPr>
              <a:picLocks noChangeAspect="1"/>
            </p:cNvPicPr>
            <p:nvPr/>
          </p:nvPicPr>
          <p:blipFill>
            <a:blip r:embed="rId2"/>
            <a:srcRect t="16730" b="16730"/>
            <a:stretch>
              <a:fillRect/>
            </a:stretch>
          </p:blipFill>
          <p:spPr>
            <a:xfrm>
              <a:off x="0" y="0"/>
              <a:ext cx="5972139" cy="2652500"/>
            </a:xfrm>
            <a:prstGeom prst="rect">
              <a:avLst/>
            </a:prstGeom>
          </p:spPr>
        </p:pic>
      </p:grpSp>
      <p:grpSp>
        <p:nvGrpSpPr>
          <p:cNvPr id="18" name="Group 18"/>
          <p:cNvGrpSpPr/>
          <p:nvPr/>
        </p:nvGrpSpPr>
        <p:grpSpPr>
          <a:xfrm>
            <a:off x="872117" y="3195540"/>
            <a:ext cx="2986069" cy="1326250"/>
            <a:chOff x="0" y="0"/>
            <a:chExt cx="5972139" cy="2652500"/>
          </a:xfrm>
        </p:grpSpPr>
        <p:pic>
          <p:nvPicPr>
            <p:cNvPr id="19" name="Picture 19"/>
            <p:cNvPicPr>
              <a:picLocks noChangeAspect="1"/>
            </p:cNvPicPr>
            <p:nvPr/>
          </p:nvPicPr>
          <p:blipFill>
            <a:blip r:embed="rId3"/>
            <a:srcRect t="16668" b="16668"/>
            <a:stretch>
              <a:fillRect/>
            </a:stretch>
          </p:blipFill>
          <p:spPr>
            <a:xfrm>
              <a:off x="0" y="0"/>
              <a:ext cx="5972139" cy="2652500"/>
            </a:xfrm>
            <a:prstGeom prst="rect">
              <a:avLst/>
            </a:prstGeom>
          </p:spPr>
        </p:pic>
      </p:grpSp>
      <p:grpSp>
        <p:nvGrpSpPr>
          <p:cNvPr id="20" name="Group 20"/>
          <p:cNvGrpSpPr/>
          <p:nvPr/>
        </p:nvGrpSpPr>
        <p:grpSpPr>
          <a:xfrm>
            <a:off x="4158124" y="1670676"/>
            <a:ext cx="2041611" cy="2851113"/>
            <a:chOff x="0" y="0"/>
            <a:chExt cx="4083222" cy="5702226"/>
          </a:xfrm>
        </p:grpSpPr>
        <p:pic>
          <p:nvPicPr>
            <p:cNvPr id="21" name="Picture 21"/>
            <p:cNvPicPr>
              <a:picLocks noChangeAspect="1"/>
            </p:cNvPicPr>
            <p:nvPr/>
          </p:nvPicPr>
          <p:blipFill>
            <a:blip r:embed="rId4"/>
            <a:srcRect l="5926" r="46275"/>
            <a:stretch>
              <a:fillRect/>
            </a:stretch>
          </p:blipFill>
          <p:spPr>
            <a:xfrm>
              <a:off x="0" y="0"/>
              <a:ext cx="4083222" cy="5702226"/>
            </a:xfrm>
            <a:prstGeom prst="rect">
              <a:avLst/>
            </a:prstGeom>
          </p:spPr>
        </p:pic>
      </p:grpSp>
      <p:sp>
        <p:nvSpPr>
          <p:cNvPr id="24" name="TextBox 24"/>
          <p:cNvSpPr txBox="1"/>
          <p:nvPr/>
        </p:nvSpPr>
        <p:spPr>
          <a:xfrm>
            <a:off x="879746" y="867627"/>
            <a:ext cx="4995283" cy="277512"/>
          </a:xfrm>
          <a:prstGeom prst="rect">
            <a:avLst/>
          </a:prstGeom>
        </p:spPr>
        <p:txBody>
          <a:bodyPr wrap="square" lIns="0" tIns="0" rIns="0" bIns="0" rtlCol="0" anchor="t">
            <a:spAutoFit/>
          </a:bodyPr>
          <a:lstStyle/>
          <a:p>
            <a:pPr>
              <a:lnSpc>
                <a:spcPts val="1899"/>
              </a:lnSpc>
            </a:pPr>
            <a:r>
              <a:rPr lang="en-US" sz="2800" b="1" dirty="0">
                <a:latin typeface="ITC Bauhaus Light"/>
                <a:ea typeface="ITC Bauhaus Light"/>
                <a:cs typeface="ITC Bauhaus Light"/>
                <a:sym typeface="ITC Bauhaus Light"/>
              </a:rPr>
              <a:t>Sustainable Project Execution</a:t>
            </a:r>
          </a:p>
        </p:txBody>
      </p:sp>
      <p:sp>
        <p:nvSpPr>
          <p:cNvPr id="25" name="TextBox 25"/>
          <p:cNvSpPr txBox="1"/>
          <p:nvPr/>
        </p:nvSpPr>
        <p:spPr>
          <a:xfrm>
            <a:off x="6882353" y="1657976"/>
            <a:ext cx="5309647" cy="605487"/>
          </a:xfrm>
          <a:prstGeom prst="rect">
            <a:avLst/>
          </a:prstGeom>
        </p:spPr>
        <p:txBody>
          <a:bodyPr lIns="0" tIns="0" rIns="0" bIns="0" rtlCol="0" anchor="t">
            <a:spAutoFit/>
          </a:bodyPr>
          <a:lstStyle/>
          <a:p>
            <a:pPr>
              <a:lnSpc>
                <a:spcPts val="4914"/>
              </a:lnSpc>
            </a:pPr>
            <a:r>
              <a:rPr lang="en-US" sz="3963" dirty="0">
                <a:solidFill>
                  <a:srgbClr val="FFFFFF"/>
                </a:solidFill>
                <a:latin typeface="Garet Bold"/>
                <a:ea typeface="Garet Bold"/>
                <a:cs typeface="Garet Bold"/>
                <a:sym typeface="Garet Bold"/>
              </a:rPr>
              <a:t>Horses for courses</a:t>
            </a:r>
          </a:p>
        </p:txBody>
      </p:sp>
      <p:sp>
        <p:nvSpPr>
          <p:cNvPr id="27" name="TextBox 27"/>
          <p:cNvSpPr txBox="1"/>
          <p:nvPr/>
        </p:nvSpPr>
        <p:spPr>
          <a:xfrm>
            <a:off x="6882353" y="2573839"/>
            <a:ext cx="4072983" cy="3276538"/>
          </a:xfrm>
          <a:prstGeom prst="rect">
            <a:avLst/>
          </a:prstGeom>
        </p:spPr>
        <p:txBody>
          <a:bodyPr lIns="0" tIns="0" rIns="0" bIns="0" rtlCol="0" anchor="t">
            <a:spAutoFit/>
          </a:bodyPr>
          <a:lstStyle/>
          <a:p>
            <a:pPr>
              <a:lnSpc>
                <a:spcPts val="1717"/>
              </a:lnSpc>
            </a:pPr>
            <a:r>
              <a:rPr lang="en-US" dirty="0">
                <a:solidFill>
                  <a:srgbClr val="FFFFFF"/>
                </a:solidFill>
                <a:latin typeface="Garet"/>
                <a:ea typeface="Garet"/>
                <a:cs typeface="Garet"/>
                <a:sym typeface="Garet"/>
              </a:rPr>
              <a:t>Criteria for sustainable outcomes of projects differ in relevance from industry to industry.</a:t>
            </a:r>
          </a:p>
          <a:p>
            <a:pPr>
              <a:lnSpc>
                <a:spcPts val="1717"/>
              </a:lnSpc>
            </a:pPr>
            <a:endParaRPr lang="en-US" dirty="0">
              <a:solidFill>
                <a:srgbClr val="FFFFFF"/>
              </a:solidFill>
              <a:latin typeface="Garet"/>
              <a:sym typeface="Garet"/>
            </a:endParaRPr>
          </a:p>
          <a:p>
            <a:pPr>
              <a:lnSpc>
                <a:spcPts val="1717"/>
              </a:lnSpc>
            </a:pPr>
            <a:r>
              <a:rPr lang="en-US" dirty="0">
                <a:solidFill>
                  <a:srgbClr val="FFFFFF"/>
                </a:solidFill>
                <a:latin typeface="Garet"/>
                <a:sym typeface="Garet"/>
              </a:rPr>
              <a:t>For the textile project, its about </a:t>
            </a:r>
            <a:r>
              <a:rPr lang="en-US" dirty="0" err="1">
                <a:solidFill>
                  <a:srgbClr val="FFFFFF"/>
                </a:solidFill>
                <a:latin typeface="Garet"/>
                <a:sym typeface="Garet"/>
              </a:rPr>
              <a:t>labour</a:t>
            </a:r>
            <a:r>
              <a:rPr lang="en-US" dirty="0">
                <a:solidFill>
                  <a:srgbClr val="FFFFFF"/>
                </a:solidFill>
                <a:latin typeface="Garet"/>
                <a:sym typeface="Garet"/>
              </a:rPr>
              <a:t> conditions in Bangladesh. For Nike shoe production, it is about getting people moving and making sure its not being done by children in Vietnam. If its about Espresso coffee, you must be thinking about fair trade for the coffee. If its about small scale mining project, you should think about gaining your outcomes and making sure it does not affect the livelihoods of the community.</a:t>
            </a:r>
          </a:p>
        </p:txBody>
      </p:sp>
      <p:sp>
        <p:nvSpPr>
          <p:cNvPr id="2" name="Slide Number Placeholder 6">
            <a:extLst>
              <a:ext uri="{FF2B5EF4-FFF2-40B4-BE49-F238E27FC236}">
                <a16:creationId xmlns:a16="http://schemas.microsoft.com/office/drawing/2014/main" id="{261B7F9B-F4E8-F3E8-97A9-6F4A0002209B}"/>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21</a:t>
            </a:fld>
            <a:endParaRPr lang="en-US" dirty="0"/>
          </a:p>
        </p:txBody>
      </p:sp>
    </p:spTree>
    <p:extLst>
      <p:ext uri="{BB962C8B-B14F-4D97-AF65-F5344CB8AC3E}">
        <p14:creationId xmlns:p14="http://schemas.microsoft.com/office/powerpoint/2010/main" val="3377765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74C7-C9EB-264D-8DBE-910D85145AC8}"/>
              </a:ext>
            </a:extLst>
          </p:cNvPr>
          <p:cNvSpPr>
            <a:spLocks noGrp="1"/>
          </p:cNvSpPr>
          <p:nvPr>
            <p:ph type="title"/>
          </p:nvPr>
        </p:nvSpPr>
        <p:spPr/>
        <p:txBody>
          <a:bodyPr/>
          <a:lstStyle/>
          <a:p>
            <a:r>
              <a:rPr lang="en-US" sz="2400" b="1" dirty="0"/>
              <a:t>How ESG Principles Interact with Cultural Dynamics in Project Execution</a:t>
            </a:r>
            <a:endParaRPr lang="nb-NO" sz="2400" b="1" dirty="0"/>
          </a:p>
        </p:txBody>
      </p:sp>
      <p:sp>
        <p:nvSpPr>
          <p:cNvPr id="3" name="Content Placeholder 2">
            <a:extLst>
              <a:ext uri="{FF2B5EF4-FFF2-40B4-BE49-F238E27FC236}">
                <a16:creationId xmlns:a16="http://schemas.microsoft.com/office/drawing/2014/main" id="{CE56E79D-C261-C147-9CD5-F7F586337A4F}"/>
              </a:ext>
            </a:extLst>
          </p:cNvPr>
          <p:cNvSpPr>
            <a:spLocks noGrp="1"/>
          </p:cNvSpPr>
          <p:nvPr>
            <p:ph sz="half" idx="1"/>
          </p:nvPr>
        </p:nvSpPr>
        <p:spPr>
          <a:xfrm>
            <a:off x="314325" y="876300"/>
            <a:ext cx="11649075" cy="5159375"/>
          </a:xfrm>
        </p:spPr>
        <p:txBody>
          <a:bodyPr/>
          <a:lstStyle/>
          <a:p>
            <a:r>
              <a:rPr lang="en-US" sz="1400" b="1" dirty="0"/>
              <a:t>1. Environmental Stewardship and Cultural Values</a:t>
            </a:r>
            <a:r>
              <a:rPr lang="en-US" sz="1400" dirty="0"/>
              <a:t>	</a:t>
            </a:r>
          </a:p>
          <a:p>
            <a:r>
              <a:rPr lang="en-US" sz="1400" b="1" dirty="0"/>
              <a:t>Local Environmental Practices</a:t>
            </a:r>
            <a:r>
              <a:rPr lang="en-US" sz="1400" dirty="0"/>
              <a:t>: Different cultures have varied practices and beliefs about the environment. Projects must align ESG environmental goals with local customs and traditions to ensure community acceptance and participation.	</a:t>
            </a:r>
          </a:p>
          <a:p>
            <a:r>
              <a:rPr lang="en-US" sz="1400" b="1" dirty="0"/>
              <a:t>Biodiversity and Conservation: </a:t>
            </a:r>
            <a:r>
              <a:rPr lang="en-US" sz="1400" dirty="0"/>
              <a:t>Some cultures hold certain species or natural areas as sacred. Respecting these beliefs can enhance project legitimacy and support while promoting biodiversity.</a:t>
            </a:r>
          </a:p>
          <a:p>
            <a:endParaRPr lang="en-US" sz="1400" dirty="0"/>
          </a:p>
          <a:p>
            <a:r>
              <a:rPr lang="en-US" sz="1400" b="1" dirty="0"/>
              <a:t>2. Social Responsibility and Cultural Norms</a:t>
            </a:r>
            <a:r>
              <a:rPr lang="en-US" sz="1400" dirty="0"/>
              <a:t>	</a:t>
            </a:r>
          </a:p>
          <a:p>
            <a:r>
              <a:rPr lang="en-US" sz="1400" b="1" dirty="0"/>
              <a:t>Community Engagement: </a:t>
            </a:r>
            <a:r>
              <a:rPr lang="en-US" sz="1400" dirty="0"/>
              <a:t>Effective engagement requires understanding and respecting local customs, languages, and social structures. This ensures that the community’s needs and concerns are genuinely addressed.	</a:t>
            </a:r>
          </a:p>
          <a:p>
            <a:r>
              <a:rPr lang="en-US" sz="1400" b="1" dirty="0"/>
              <a:t>Health and Safety: </a:t>
            </a:r>
            <a:r>
              <a:rPr lang="en-US" sz="1400" dirty="0"/>
              <a:t>Cultural perceptions of health and safety can influence how ESG initiatives are implemented. Tailoring health and safety programs to fit local cultural contexts can lead to better compliance and effectiveness.	</a:t>
            </a:r>
          </a:p>
          <a:p>
            <a:r>
              <a:rPr lang="en-US" sz="1400" b="1" dirty="0"/>
              <a:t>Employment Practices: </a:t>
            </a:r>
            <a:r>
              <a:rPr lang="en-US" sz="1400" dirty="0"/>
              <a:t>Cultural norms around work, gender roles, and labor practices must be considered to ensure fair and inclusive employment practices in line with ESG principles.</a:t>
            </a:r>
          </a:p>
          <a:p>
            <a:endParaRPr lang="en-US" sz="1400" dirty="0"/>
          </a:p>
          <a:p>
            <a:r>
              <a:rPr lang="en-US" sz="1400" b="1" dirty="0"/>
              <a:t>3. Governance and Cultural Integrity</a:t>
            </a:r>
            <a:r>
              <a:rPr lang="en-US" sz="1400" dirty="0"/>
              <a:t>	</a:t>
            </a:r>
          </a:p>
          <a:p>
            <a:r>
              <a:rPr lang="en-US" sz="1400" b="1" dirty="0"/>
              <a:t>Transparency and Accountability: </a:t>
            </a:r>
            <a:r>
              <a:rPr lang="en-US" sz="1400" dirty="0"/>
              <a:t>Different cultures have varying expectations about governance. Balancing global standards of transparency with local customs of decision-making and leadership can enhance trust and cooperation.</a:t>
            </a:r>
          </a:p>
          <a:p>
            <a:r>
              <a:rPr lang="en-US" sz="1400" b="1" dirty="0"/>
              <a:t>Corruption and Ethical Standards: </a:t>
            </a:r>
            <a:r>
              <a:rPr lang="en-US" sz="1400" dirty="0"/>
              <a:t>Cultural attitudes towards corruption and ethics impact how governance structures are perceived and implemented. Understanding and addressing these attitudes can improve the effectiveness of anti-corruption measures.</a:t>
            </a:r>
            <a:endParaRPr lang="nb-NO" sz="1400" dirty="0"/>
          </a:p>
          <a:p>
            <a:endParaRPr lang="en-US" sz="1400" dirty="0"/>
          </a:p>
        </p:txBody>
      </p:sp>
      <p:sp>
        <p:nvSpPr>
          <p:cNvPr id="7" name="Slide Number Placeholder 6">
            <a:extLst>
              <a:ext uri="{FF2B5EF4-FFF2-40B4-BE49-F238E27FC236}">
                <a16:creationId xmlns:a16="http://schemas.microsoft.com/office/drawing/2014/main" id="{00BE7ACE-9C41-8D4A-9234-B5B68637A3BC}"/>
              </a:ext>
            </a:extLst>
          </p:cNvPr>
          <p:cNvSpPr>
            <a:spLocks noGrp="1"/>
          </p:cNvSpPr>
          <p:nvPr>
            <p:ph type="sldNum" sz="quarter" idx="12"/>
          </p:nvPr>
        </p:nvSpPr>
        <p:spPr/>
        <p:txBody>
          <a:bodyPr/>
          <a:lstStyle/>
          <a:p>
            <a:fld id="{6973FCEF-5573-7E43-8272-70C9D66591DA}" type="slidenum">
              <a:rPr lang="en-US" smtClean="0"/>
              <a:t>22</a:t>
            </a:fld>
            <a:endParaRPr lang="en-US" dirty="0"/>
          </a:p>
        </p:txBody>
      </p:sp>
      <p:sp>
        <p:nvSpPr>
          <p:cNvPr id="8" name="Rectangle 7">
            <a:extLst>
              <a:ext uri="{FF2B5EF4-FFF2-40B4-BE49-F238E27FC236}">
                <a16:creationId xmlns:a16="http://schemas.microsoft.com/office/drawing/2014/main" id="{711771F4-589B-7DC7-27F9-9685172BBFB6}"/>
              </a:ext>
            </a:extLst>
          </p:cNvPr>
          <p:cNvSpPr/>
          <p:nvPr/>
        </p:nvSpPr>
        <p:spPr>
          <a:xfrm>
            <a:off x="314325" y="771525"/>
            <a:ext cx="11725275" cy="1485900"/>
          </a:xfrm>
          <a:prstGeom prst="rect">
            <a:avLst/>
          </a:prstGeom>
          <a:solidFill>
            <a:schemeClr val="accent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sp>
        <p:nvSpPr>
          <p:cNvPr id="9" name="Rectangle 8">
            <a:extLst>
              <a:ext uri="{FF2B5EF4-FFF2-40B4-BE49-F238E27FC236}">
                <a16:creationId xmlns:a16="http://schemas.microsoft.com/office/drawing/2014/main" id="{38DE9710-5FC6-081B-ADB9-E3FA0E1A47FD}"/>
              </a:ext>
            </a:extLst>
          </p:cNvPr>
          <p:cNvSpPr/>
          <p:nvPr/>
        </p:nvSpPr>
        <p:spPr>
          <a:xfrm>
            <a:off x="314324" y="2514600"/>
            <a:ext cx="11725276" cy="1790700"/>
          </a:xfrm>
          <a:prstGeom prst="rect">
            <a:avLst/>
          </a:prstGeom>
          <a:solidFill>
            <a:schemeClr val="tx2">
              <a:lumMod val="40000"/>
              <a:lumOff val="60000"/>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sp>
        <p:nvSpPr>
          <p:cNvPr id="10" name="Rectangle 9">
            <a:extLst>
              <a:ext uri="{FF2B5EF4-FFF2-40B4-BE49-F238E27FC236}">
                <a16:creationId xmlns:a16="http://schemas.microsoft.com/office/drawing/2014/main" id="{1FA3FC51-D2BF-F1D3-0A3C-5DC5A6FC8F84}"/>
              </a:ext>
            </a:extLst>
          </p:cNvPr>
          <p:cNvSpPr/>
          <p:nvPr/>
        </p:nvSpPr>
        <p:spPr>
          <a:xfrm>
            <a:off x="314323" y="4625601"/>
            <a:ext cx="11725275" cy="1379911"/>
          </a:xfrm>
          <a:prstGeom prst="rect">
            <a:avLst/>
          </a:prstGeom>
          <a:solidFill>
            <a:srgbClr val="0070C0">
              <a:alpha val="5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H"/>
          </a:p>
        </p:txBody>
      </p:sp>
    </p:spTree>
    <p:extLst>
      <p:ext uri="{BB962C8B-B14F-4D97-AF65-F5344CB8AC3E}">
        <p14:creationId xmlns:p14="http://schemas.microsoft.com/office/powerpoint/2010/main" val="2188946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74C7-C9EB-264D-8DBE-910D85145AC8}"/>
              </a:ext>
            </a:extLst>
          </p:cNvPr>
          <p:cNvSpPr>
            <a:spLocks noGrp="1"/>
          </p:cNvSpPr>
          <p:nvPr>
            <p:ph type="title"/>
          </p:nvPr>
        </p:nvSpPr>
        <p:spPr/>
        <p:txBody>
          <a:bodyPr/>
          <a:lstStyle/>
          <a:p>
            <a:r>
              <a:rPr lang="en-US" b="1" dirty="0"/>
              <a:t>Best Practices for Integrating ESG with Cultural Dynamics</a:t>
            </a:r>
            <a:endParaRPr lang="nb-NO" b="1" dirty="0"/>
          </a:p>
        </p:txBody>
      </p:sp>
      <p:sp>
        <p:nvSpPr>
          <p:cNvPr id="3" name="Content Placeholder 2">
            <a:extLst>
              <a:ext uri="{FF2B5EF4-FFF2-40B4-BE49-F238E27FC236}">
                <a16:creationId xmlns:a16="http://schemas.microsoft.com/office/drawing/2014/main" id="{CE56E79D-C261-C147-9CD5-F7F586337A4F}"/>
              </a:ext>
            </a:extLst>
          </p:cNvPr>
          <p:cNvSpPr>
            <a:spLocks noGrp="1"/>
          </p:cNvSpPr>
          <p:nvPr>
            <p:ph sz="half" idx="1"/>
          </p:nvPr>
        </p:nvSpPr>
        <p:spPr>
          <a:xfrm>
            <a:off x="381000" y="1616075"/>
            <a:ext cx="11151534" cy="4210050"/>
          </a:xfrm>
        </p:spPr>
        <p:txBody>
          <a:bodyPr/>
          <a:lstStyle/>
          <a:p>
            <a:pPr>
              <a:buFont typeface="Arial" panose="020B0604020202020204" pitchFamily="34" charset="0"/>
              <a:buChar char="•"/>
            </a:pPr>
            <a:r>
              <a:rPr lang="en-US" sz="2000" b="1" dirty="0"/>
              <a:t>Cultural Assessments</a:t>
            </a:r>
            <a:r>
              <a:rPr lang="en-US" sz="2000" dirty="0"/>
              <a:t>: Conduct thorough cultural assessments before project initiation to understand local context</a:t>
            </a:r>
          </a:p>
          <a:p>
            <a:pPr>
              <a:buFont typeface="Arial" panose="020B0604020202020204" pitchFamily="34" charset="0"/>
              <a:buChar char="•"/>
            </a:pPr>
            <a:endParaRPr lang="en-US" sz="2000" dirty="0"/>
          </a:p>
          <a:p>
            <a:pPr>
              <a:buFont typeface="Arial" panose="020B0604020202020204" pitchFamily="34" charset="0"/>
              <a:buChar char="•"/>
            </a:pPr>
            <a:r>
              <a:rPr lang="en-US" sz="2000" b="1" dirty="0"/>
              <a:t>Inclusive Stakeholder Engagement: </a:t>
            </a:r>
            <a:r>
              <a:rPr lang="en-US" sz="2000" dirty="0"/>
              <a:t>Engage with a broad range of stakeholders, including local leaders, to ensure diverse perspectives are considered</a:t>
            </a:r>
          </a:p>
          <a:p>
            <a:endParaRPr lang="en-US" sz="2000" dirty="0"/>
          </a:p>
          <a:p>
            <a:pPr>
              <a:buFont typeface="Arial" panose="020B0604020202020204" pitchFamily="34" charset="0"/>
              <a:buChar char="•"/>
            </a:pPr>
            <a:r>
              <a:rPr lang="en-US" sz="2000" b="1" dirty="0"/>
              <a:t>Adaptation of ESG Strategies: </a:t>
            </a:r>
            <a:r>
              <a:rPr lang="en-US" sz="2000" dirty="0"/>
              <a:t>Customize ESG strategies to fit local cultural norms and values without compromising on the core principles</a:t>
            </a:r>
          </a:p>
          <a:p>
            <a:endParaRPr lang="en-US" sz="2000" dirty="0"/>
          </a:p>
          <a:p>
            <a:pPr>
              <a:buFont typeface="Arial" panose="020B0604020202020204" pitchFamily="34" charset="0"/>
              <a:buChar char="•"/>
            </a:pPr>
            <a:r>
              <a:rPr lang="en-US" sz="2000" b="1" dirty="0"/>
              <a:t>Continuous Learning: </a:t>
            </a:r>
            <a:r>
              <a:rPr lang="en-US" sz="2000" dirty="0"/>
              <a:t>Maintain commitment to continuous learning and adaptation to respond to chancing cultural dynamics and evolving community expectations.</a:t>
            </a:r>
          </a:p>
          <a:p>
            <a:pPr>
              <a:buFont typeface="Arial" panose="020B0604020202020204" pitchFamily="34" charset="0"/>
              <a:buChar char="•"/>
            </a:pPr>
            <a:endParaRPr lang="nb-NO" dirty="0"/>
          </a:p>
          <a:p>
            <a:pPr>
              <a:buFont typeface="Arial" panose="020B0604020202020204" pitchFamily="34" charset="0"/>
              <a:buChar char="•"/>
            </a:pPr>
            <a:endParaRPr lang="nb-NO" dirty="0"/>
          </a:p>
          <a:p>
            <a:endParaRPr lang="en-US" dirty="0"/>
          </a:p>
        </p:txBody>
      </p:sp>
      <p:sp>
        <p:nvSpPr>
          <p:cNvPr id="7" name="Slide Number Placeholder 6">
            <a:extLst>
              <a:ext uri="{FF2B5EF4-FFF2-40B4-BE49-F238E27FC236}">
                <a16:creationId xmlns:a16="http://schemas.microsoft.com/office/drawing/2014/main" id="{00BE7ACE-9C41-8D4A-9234-B5B68637A3BC}"/>
              </a:ext>
            </a:extLst>
          </p:cNvPr>
          <p:cNvSpPr>
            <a:spLocks noGrp="1"/>
          </p:cNvSpPr>
          <p:nvPr>
            <p:ph type="sldNum" sz="quarter" idx="12"/>
          </p:nvPr>
        </p:nvSpPr>
        <p:spPr/>
        <p:txBody>
          <a:bodyPr/>
          <a:lstStyle/>
          <a:p>
            <a:fld id="{6973FCEF-5573-7E43-8272-70C9D66591DA}" type="slidenum">
              <a:rPr lang="en-US" smtClean="0"/>
              <a:t>23</a:t>
            </a:fld>
            <a:endParaRPr lang="en-US"/>
          </a:p>
        </p:txBody>
      </p:sp>
    </p:spTree>
    <p:extLst>
      <p:ext uri="{BB962C8B-B14F-4D97-AF65-F5344CB8AC3E}">
        <p14:creationId xmlns:p14="http://schemas.microsoft.com/office/powerpoint/2010/main" val="377305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74C7-C9EB-264D-8DBE-910D85145AC8}"/>
              </a:ext>
            </a:extLst>
          </p:cNvPr>
          <p:cNvSpPr>
            <a:spLocks noGrp="1"/>
          </p:cNvSpPr>
          <p:nvPr>
            <p:ph type="title"/>
          </p:nvPr>
        </p:nvSpPr>
        <p:spPr/>
        <p:txBody>
          <a:bodyPr/>
          <a:lstStyle/>
          <a:p>
            <a:r>
              <a:rPr lang="en-US" b="1" dirty="0"/>
              <a:t>CASE STUDIES</a:t>
            </a:r>
            <a:endParaRPr lang="nb-NO" b="1" dirty="0"/>
          </a:p>
        </p:txBody>
      </p:sp>
      <p:sp>
        <p:nvSpPr>
          <p:cNvPr id="7" name="Slide Number Placeholder 6">
            <a:extLst>
              <a:ext uri="{FF2B5EF4-FFF2-40B4-BE49-F238E27FC236}">
                <a16:creationId xmlns:a16="http://schemas.microsoft.com/office/drawing/2014/main" id="{00BE7ACE-9C41-8D4A-9234-B5B68637A3BC}"/>
              </a:ext>
            </a:extLst>
          </p:cNvPr>
          <p:cNvSpPr>
            <a:spLocks noGrp="1"/>
          </p:cNvSpPr>
          <p:nvPr>
            <p:ph type="sldNum" sz="quarter" idx="12"/>
          </p:nvPr>
        </p:nvSpPr>
        <p:spPr/>
        <p:txBody>
          <a:bodyPr/>
          <a:lstStyle/>
          <a:p>
            <a:fld id="{6973FCEF-5573-7E43-8272-70C9D66591DA}" type="slidenum">
              <a:rPr lang="en-US" smtClean="0"/>
              <a:t>24</a:t>
            </a:fld>
            <a:endParaRPr lang="en-US"/>
          </a:p>
        </p:txBody>
      </p:sp>
      <p:sp>
        <p:nvSpPr>
          <p:cNvPr id="13" name="TextBox 12">
            <a:extLst>
              <a:ext uri="{FF2B5EF4-FFF2-40B4-BE49-F238E27FC236}">
                <a16:creationId xmlns:a16="http://schemas.microsoft.com/office/drawing/2014/main" id="{5417FBD3-A5E6-C970-F54D-99C2B9438589}"/>
              </a:ext>
            </a:extLst>
          </p:cNvPr>
          <p:cNvSpPr txBox="1"/>
          <p:nvPr/>
        </p:nvSpPr>
        <p:spPr>
          <a:xfrm>
            <a:off x="540785" y="884001"/>
            <a:ext cx="5831439" cy="369332"/>
          </a:xfrm>
          <a:prstGeom prst="rect">
            <a:avLst/>
          </a:prstGeom>
          <a:noFill/>
        </p:spPr>
        <p:txBody>
          <a:bodyPr wrap="square" rtlCol="0">
            <a:spAutoFit/>
          </a:bodyPr>
          <a:lstStyle/>
          <a:p>
            <a:r>
              <a:rPr lang="en-US" dirty="0"/>
              <a:t>Source: </a:t>
            </a:r>
            <a:r>
              <a:rPr lang="en-US" dirty="0">
                <a:hlinkClick r:id="rId2"/>
              </a:rPr>
              <a:t>Tullow Oil Plc Sustainability Report 2023 </a:t>
            </a:r>
            <a:endParaRPr lang="en-GH" dirty="0"/>
          </a:p>
        </p:txBody>
      </p:sp>
      <p:pic>
        <p:nvPicPr>
          <p:cNvPr id="15" name="Picture 14">
            <a:extLst>
              <a:ext uri="{FF2B5EF4-FFF2-40B4-BE49-F238E27FC236}">
                <a16:creationId xmlns:a16="http://schemas.microsoft.com/office/drawing/2014/main" id="{5631D9A5-E92C-2491-02D7-B1987B0BF75D}"/>
              </a:ext>
            </a:extLst>
          </p:cNvPr>
          <p:cNvPicPr>
            <a:picLocks noChangeAspect="1"/>
          </p:cNvPicPr>
          <p:nvPr/>
        </p:nvPicPr>
        <p:blipFill>
          <a:blip r:embed="rId3"/>
          <a:stretch>
            <a:fillRect/>
          </a:stretch>
        </p:blipFill>
        <p:spPr>
          <a:xfrm>
            <a:off x="540786" y="1253333"/>
            <a:ext cx="4978558" cy="3347166"/>
          </a:xfrm>
          <a:prstGeom prst="rect">
            <a:avLst/>
          </a:prstGeom>
        </p:spPr>
      </p:pic>
      <p:pic>
        <p:nvPicPr>
          <p:cNvPr id="17" name="Picture 16">
            <a:extLst>
              <a:ext uri="{FF2B5EF4-FFF2-40B4-BE49-F238E27FC236}">
                <a16:creationId xmlns:a16="http://schemas.microsoft.com/office/drawing/2014/main" id="{85FF5713-A806-F390-0D8B-48CB15A5A7A2}"/>
              </a:ext>
            </a:extLst>
          </p:cNvPr>
          <p:cNvPicPr>
            <a:picLocks noChangeAspect="1"/>
          </p:cNvPicPr>
          <p:nvPr/>
        </p:nvPicPr>
        <p:blipFill>
          <a:blip r:embed="rId4"/>
          <a:stretch>
            <a:fillRect/>
          </a:stretch>
        </p:blipFill>
        <p:spPr>
          <a:xfrm>
            <a:off x="5652694" y="2588106"/>
            <a:ext cx="6353569" cy="3572886"/>
          </a:xfrm>
          <a:prstGeom prst="rect">
            <a:avLst/>
          </a:prstGeom>
        </p:spPr>
      </p:pic>
      <p:sp>
        <p:nvSpPr>
          <p:cNvPr id="18" name="TextBox 17">
            <a:extLst>
              <a:ext uri="{FF2B5EF4-FFF2-40B4-BE49-F238E27FC236}">
                <a16:creationId xmlns:a16="http://schemas.microsoft.com/office/drawing/2014/main" id="{2595D61C-A19F-3F50-212C-A74A2E67F422}"/>
              </a:ext>
            </a:extLst>
          </p:cNvPr>
          <p:cNvSpPr txBox="1"/>
          <p:nvPr/>
        </p:nvSpPr>
        <p:spPr>
          <a:xfrm>
            <a:off x="5829300" y="2181225"/>
            <a:ext cx="5915025" cy="369332"/>
          </a:xfrm>
          <a:prstGeom prst="rect">
            <a:avLst/>
          </a:prstGeom>
          <a:noFill/>
        </p:spPr>
        <p:txBody>
          <a:bodyPr wrap="square" rtlCol="0">
            <a:spAutoFit/>
          </a:bodyPr>
          <a:lstStyle/>
          <a:p>
            <a:r>
              <a:rPr lang="en-US" dirty="0"/>
              <a:t>Source: </a:t>
            </a:r>
            <a:r>
              <a:rPr lang="nb-NO" dirty="0">
                <a:hlinkClick r:id="rId5"/>
              </a:rPr>
              <a:t>Unilever Ghana Sustainability Goals</a:t>
            </a:r>
            <a:endParaRPr lang="en-GH" dirty="0"/>
          </a:p>
        </p:txBody>
      </p:sp>
      <p:sp>
        <p:nvSpPr>
          <p:cNvPr id="19" name="TextBox 18">
            <a:extLst>
              <a:ext uri="{FF2B5EF4-FFF2-40B4-BE49-F238E27FC236}">
                <a16:creationId xmlns:a16="http://schemas.microsoft.com/office/drawing/2014/main" id="{C5294D17-4127-E0AB-97E9-648A54B3703A}"/>
              </a:ext>
            </a:extLst>
          </p:cNvPr>
          <p:cNvSpPr txBox="1"/>
          <p:nvPr/>
        </p:nvSpPr>
        <p:spPr>
          <a:xfrm>
            <a:off x="704849" y="5048250"/>
            <a:ext cx="4086225" cy="646331"/>
          </a:xfrm>
          <a:prstGeom prst="rect">
            <a:avLst/>
          </a:prstGeom>
          <a:noFill/>
        </p:spPr>
        <p:txBody>
          <a:bodyPr wrap="square" rtlCol="0">
            <a:spAutoFit/>
          </a:bodyPr>
          <a:lstStyle/>
          <a:p>
            <a:r>
              <a:rPr lang="en-US" dirty="0"/>
              <a:t>Other resources:</a:t>
            </a:r>
          </a:p>
          <a:p>
            <a:r>
              <a:rPr lang="en-US" dirty="0">
                <a:hlinkClick r:id="rId6"/>
              </a:rPr>
              <a:t>Newmont Sustainability Report 2023</a:t>
            </a:r>
            <a:endParaRPr lang="en-GH" dirty="0"/>
          </a:p>
        </p:txBody>
      </p:sp>
    </p:spTree>
    <p:extLst>
      <p:ext uri="{BB962C8B-B14F-4D97-AF65-F5344CB8AC3E}">
        <p14:creationId xmlns:p14="http://schemas.microsoft.com/office/powerpoint/2010/main" val="1420590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5BF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8140-24C0-B646-8E82-5F287928DA90}"/>
              </a:ext>
            </a:extLst>
          </p:cNvPr>
          <p:cNvSpPr>
            <a:spLocks noGrp="1"/>
          </p:cNvSpPr>
          <p:nvPr>
            <p:ph type="ctrTitle"/>
          </p:nvPr>
        </p:nvSpPr>
        <p:spPr/>
        <p:txBody>
          <a:bodyPr/>
          <a:lstStyle/>
          <a:p>
            <a:r>
              <a:rPr lang="en-US" dirty="0"/>
              <a:t>Thank you</a:t>
            </a:r>
          </a:p>
        </p:txBody>
      </p:sp>
      <p:sp>
        <p:nvSpPr>
          <p:cNvPr id="6" name="Text Placeholder 3">
            <a:extLst>
              <a:ext uri="{FF2B5EF4-FFF2-40B4-BE49-F238E27FC236}">
                <a16:creationId xmlns:a16="http://schemas.microsoft.com/office/drawing/2014/main" id="{2E35C38C-A10A-66CF-A10E-82E31EA98941}"/>
              </a:ext>
            </a:extLst>
          </p:cNvPr>
          <p:cNvSpPr txBox="1">
            <a:spLocks/>
          </p:cNvSpPr>
          <p:nvPr/>
        </p:nvSpPr>
        <p:spPr>
          <a:xfrm>
            <a:off x="314326" y="4866755"/>
            <a:ext cx="3760788" cy="61964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000" kern="1200">
                <a:solidFill>
                  <a:schemeClr val="tx1"/>
                </a:solidFill>
                <a:latin typeface="Arial" panose="020B0604020202020204" pitchFamily="34" charset="0"/>
                <a:ea typeface="+mn-ea"/>
                <a:cs typeface="Arial" panose="020B0604020202020204" pitchFamily="34" charset="0"/>
              </a:defRPr>
            </a:lvl1pPr>
            <a:lvl2pPr marL="7938" indent="0" algn="l" defTabSz="914400" rtl="0" eaLnBrk="1" latinLnBrk="0" hangingPunct="1">
              <a:lnSpc>
                <a:spcPct val="90000"/>
              </a:lnSpc>
              <a:spcBef>
                <a:spcPts val="500"/>
              </a:spcBef>
              <a:buClr>
                <a:srgbClr val="FF610D"/>
              </a:buClr>
              <a:buSzPct val="60000"/>
              <a:buFont typeface="Arial"/>
              <a:buNone/>
              <a:tabLst/>
              <a:defRPr sz="1000" kern="1200" cap="all" baseline="0">
                <a:solidFill>
                  <a:schemeClr val="tx1"/>
                </a:solidFill>
                <a:latin typeface="Arial" panose="020B0604020202020204" pitchFamily="34" charset="0"/>
                <a:ea typeface="+mn-ea"/>
                <a:cs typeface="Arial" panose="020B0604020202020204" pitchFamily="34" charset="0"/>
              </a:defRPr>
            </a:lvl2pPr>
            <a:lvl3pPr marL="258763" indent="-258763" algn="l" defTabSz="914400" rtl="0" eaLnBrk="1" latinLnBrk="0" hangingPunct="1">
              <a:lnSpc>
                <a:spcPct val="90000"/>
              </a:lnSpc>
              <a:spcBef>
                <a:spcPts val="500"/>
              </a:spcBef>
              <a:buClr>
                <a:srgbClr val="FF610D"/>
              </a:buClr>
              <a:buSzPct val="60000"/>
              <a:buFont typeface="Arial"/>
              <a:buChar char="•"/>
              <a:tabLst/>
              <a:defRPr sz="1000" kern="1200">
                <a:solidFill>
                  <a:schemeClr val="tx1"/>
                </a:solidFill>
                <a:latin typeface="Arial" panose="020B0604020202020204" pitchFamily="34" charset="0"/>
                <a:ea typeface="+mn-ea"/>
                <a:cs typeface="Arial" panose="020B0604020202020204" pitchFamily="34" charset="0"/>
              </a:defRPr>
            </a:lvl3pPr>
            <a:lvl4pPr marL="517525" indent="-250825" algn="l" defTabSz="914400" rtl="0" eaLnBrk="1" latinLnBrk="0" hangingPunct="1">
              <a:lnSpc>
                <a:spcPct val="90000"/>
              </a:lnSpc>
              <a:spcBef>
                <a:spcPts val="500"/>
              </a:spcBef>
              <a:buClr>
                <a:srgbClr val="FF610D"/>
              </a:buClr>
              <a:buSzPct val="80000"/>
              <a:buFont typeface="System Font Regular"/>
              <a:buChar char="–"/>
              <a:tabLst/>
              <a:defRPr sz="1000" kern="1200">
                <a:solidFill>
                  <a:schemeClr val="tx1"/>
                </a:solidFill>
                <a:latin typeface="Arial" panose="020B0604020202020204" pitchFamily="34" charset="0"/>
                <a:ea typeface="+mn-ea"/>
                <a:cs typeface="Arial" panose="020B0604020202020204" pitchFamily="34" charset="0"/>
              </a:defRPr>
            </a:lvl4pPr>
            <a:lvl5pPr marL="742950" indent="-209550" algn="l" defTabSz="914400" rtl="0" eaLnBrk="1" latinLnBrk="0" hangingPunct="1">
              <a:lnSpc>
                <a:spcPct val="90000"/>
              </a:lnSpc>
              <a:spcBef>
                <a:spcPts val="500"/>
              </a:spcBef>
              <a:buClr>
                <a:srgbClr val="FF610D"/>
              </a:buClr>
              <a:buSzPct val="80000"/>
              <a:buFont typeface="System Font Regular"/>
              <a:buChar char="–"/>
              <a:tabLst/>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Ing. Emmanuel Haizel, MBA, CEng </a:t>
            </a:r>
            <a:r>
              <a:rPr lang="en-US" b="1" dirty="0" err="1"/>
              <a:t>MIMechE</a:t>
            </a:r>
            <a:r>
              <a:rPr lang="en-US" b="1" dirty="0"/>
              <a:t>, PMP</a:t>
            </a:r>
          </a:p>
          <a:p>
            <a:pPr lvl="1"/>
            <a:r>
              <a:rPr lang="en-US" b="1" dirty="0"/>
              <a:t>NPMC, 24-26 July 2024</a:t>
            </a:r>
          </a:p>
        </p:txBody>
      </p:sp>
      <p:pic>
        <p:nvPicPr>
          <p:cNvPr id="7" name="Picture 6" descr="A qr code on a white background&#10;&#10;Description automatically generated">
            <a:extLst>
              <a:ext uri="{FF2B5EF4-FFF2-40B4-BE49-F238E27FC236}">
                <a16:creationId xmlns:a16="http://schemas.microsoft.com/office/drawing/2014/main" id="{78812756-5DED-E40A-ECC5-958F27605EF5}"/>
              </a:ext>
            </a:extLst>
          </p:cNvPr>
          <p:cNvPicPr>
            <a:picLocks noChangeAspect="1"/>
          </p:cNvPicPr>
          <p:nvPr/>
        </p:nvPicPr>
        <p:blipFill>
          <a:blip r:embed="rId2"/>
          <a:stretch>
            <a:fillRect/>
          </a:stretch>
        </p:blipFill>
        <p:spPr>
          <a:xfrm>
            <a:off x="1867717" y="5206082"/>
            <a:ext cx="1527904" cy="1492536"/>
          </a:xfrm>
          <a:prstGeom prst="rect">
            <a:avLst/>
          </a:prstGeom>
        </p:spPr>
      </p:pic>
      <p:pic>
        <p:nvPicPr>
          <p:cNvPr id="8" name="Picture 7" descr="A person wearing glasses and a grey jacket&#10;&#10;Description automatically generated">
            <a:extLst>
              <a:ext uri="{FF2B5EF4-FFF2-40B4-BE49-F238E27FC236}">
                <a16:creationId xmlns:a16="http://schemas.microsoft.com/office/drawing/2014/main" id="{B4E3BD91-3901-7E03-5F2D-6E3E7E8F6A90}"/>
              </a:ext>
            </a:extLst>
          </p:cNvPr>
          <p:cNvPicPr>
            <a:picLocks noChangeAspect="1"/>
          </p:cNvPicPr>
          <p:nvPr/>
        </p:nvPicPr>
        <p:blipFill>
          <a:blip r:embed="rId3"/>
          <a:stretch>
            <a:fillRect/>
          </a:stretch>
        </p:blipFill>
        <p:spPr>
          <a:xfrm>
            <a:off x="314326" y="5206082"/>
            <a:ext cx="1527905" cy="1492536"/>
          </a:xfrm>
          <a:prstGeom prst="rect">
            <a:avLst/>
          </a:prstGeom>
        </p:spPr>
      </p:pic>
    </p:spTree>
    <p:extLst>
      <p:ext uri="{BB962C8B-B14F-4D97-AF65-F5344CB8AC3E}">
        <p14:creationId xmlns:p14="http://schemas.microsoft.com/office/powerpoint/2010/main" val="350327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658514" y="-904234"/>
            <a:ext cx="6331393" cy="9525798"/>
            <a:chOff x="0" y="0"/>
            <a:chExt cx="2501291" cy="3763278"/>
          </a:xfrm>
        </p:grpSpPr>
        <p:sp>
          <p:nvSpPr>
            <p:cNvPr id="6" name="Freeform 6"/>
            <p:cNvSpPr/>
            <p:nvPr/>
          </p:nvSpPr>
          <p:spPr>
            <a:xfrm>
              <a:off x="0" y="0"/>
              <a:ext cx="2501291" cy="3763278"/>
            </a:xfrm>
            <a:custGeom>
              <a:avLst/>
              <a:gdLst/>
              <a:ahLst/>
              <a:cxnLst/>
              <a:rect l="l" t="t" r="r" b="b"/>
              <a:pathLst>
                <a:path w="2501291" h="3763278">
                  <a:moveTo>
                    <a:pt x="0" y="0"/>
                  </a:moveTo>
                  <a:lnTo>
                    <a:pt x="2501291" y="0"/>
                  </a:lnTo>
                  <a:lnTo>
                    <a:pt x="2501291" y="3763278"/>
                  </a:lnTo>
                  <a:lnTo>
                    <a:pt x="0" y="3763278"/>
                  </a:lnTo>
                  <a:close/>
                </a:path>
              </a:pathLst>
            </a:custGeom>
            <a:solidFill>
              <a:srgbClr val="647B54"/>
            </a:solidFill>
          </p:spPr>
          <p:txBody>
            <a:bodyPr/>
            <a:lstStyle/>
            <a:p>
              <a:endParaRPr lang="en-GH" sz="1200"/>
            </a:p>
          </p:txBody>
        </p:sp>
        <p:sp>
          <p:nvSpPr>
            <p:cNvPr id="7" name="TextBox 7"/>
            <p:cNvSpPr txBox="1"/>
            <p:nvPr/>
          </p:nvSpPr>
          <p:spPr>
            <a:xfrm>
              <a:off x="0" y="-38100"/>
              <a:ext cx="2501291" cy="3801378"/>
            </a:xfrm>
            <a:prstGeom prst="rect">
              <a:avLst/>
            </a:prstGeom>
          </p:spPr>
          <p:txBody>
            <a:bodyPr lIns="33867" tIns="33867" rIns="33867" bIns="33867" rtlCol="0" anchor="ctr"/>
            <a:lstStyle/>
            <a:p>
              <a:pPr algn="ctr">
                <a:lnSpc>
                  <a:spcPts val="1773"/>
                </a:lnSpc>
              </a:pPr>
              <a:endParaRPr sz="1200"/>
            </a:p>
          </p:txBody>
        </p:sp>
      </p:grpSp>
      <p:sp>
        <p:nvSpPr>
          <p:cNvPr id="11" name="TextBox 11"/>
          <p:cNvSpPr txBox="1"/>
          <p:nvPr/>
        </p:nvSpPr>
        <p:spPr>
          <a:xfrm>
            <a:off x="873481" y="5850377"/>
            <a:ext cx="1586443" cy="321823"/>
          </a:xfrm>
          <a:prstGeom prst="rect">
            <a:avLst/>
          </a:prstGeom>
        </p:spPr>
        <p:txBody>
          <a:bodyPr lIns="33867" tIns="33867" rIns="33867" bIns="33867" rtlCol="0" anchor="ctr"/>
          <a:lstStyle/>
          <a:p>
            <a:pPr algn="ctr">
              <a:lnSpc>
                <a:spcPts val="1773"/>
              </a:lnSpc>
            </a:pPr>
            <a:endParaRPr sz="1200"/>
          </a:p>
        </p:txBody>
      </p:sp>
      <p:grpSp>
        <p:nvGrpSpPr>
          <p:cNvPr id="13" name="Group 13"/>
          <p:cNvGrpSpPr/>
          <p:nvPr/>
        </p:nvGrpSpPr>
        <p:grpSpPr>
          <a:xfrm>
            <a:off x="9177885" y="-904234"/>
            <a:ext cx="3554903" cy="9525798"/>
            <a:chOff x="0" y="0"/>
            <a:chExt cx="1404406" cy="3763278"/>
          </a:xfrm>
        </p:grpSpPr>
        <p:sp>
          <p:nvSpPr>
            <p:cNvPr id="14" name="Freeform 14"/>
            <p:cNvSpPr/>
            <p:nvPr/>
          </p:nvSpPr>
          <p:spPr>
            <a:xfrm>
              <a:off x="0" y="0"/>
              <a:ext cx="1404406" cy="3763278"/>
            </a:xfrm>
            <a:custGeom>
              <a:avLst/>
              <a:gdLst/>
              <a:ahLst/>
              <a:cxnLst/>
              <a:rect l="l" t="t" r="r" b="b"/>
              <a:pathLst>
                <a:path w="1404406" h="3763278">
                  <a:moveTo>
                    <a:pt x="0" y="0"/>
                  </a:moveTo>
                  <a:lnTo>
                    <a:pt x="1404406" y="0"/>
                  </a:lnTo>
                  <a:lnTo>
                    <a:pt x="1404406" y="3763278"/>
                  </a:lnTo>
                  <a:lnTo>
                    <a:pt x="0" y="3763278"/>
                  </a:lnTo>
                  <a:close/>
                </a:path>
              </a:pathLst>
            </a:custGeom>
            <a:solidFill>
              <a:srgbClr val="7F8E73">
                <a:alpha val="24706"/>
              </a:srgbClr>
            </a:solidFill>
          </p:spPr>
          <p:txBody>
            <a:bodyPr/>
            <a:lstStyle/>
            <a:p>
              <a:endParaRPr lang="en-GH" sz="1200" dirty="0"/>
            </a:p>
          </p:txBody>
        </p:sp>
        <p:sp>
          <p:nvSpPr>
            <p:cNvPr id="15" name="TextBox 15"/>
            <p:cNvSpPr txBox="1"/>
            <p:nvPr/>
          </p:nvSpPr>
          <p:spPr>
            <a:xfrm>
              <a:off x="0" y="-38100"/>
              <a:ext cx="1404406" cy="3801378"/>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a:off x="873482" y="1670676"/>
            <a:ext cx="2986069" cy="1326250"/>
            <a:chOff x="0" y="0"/>
            <a:chExt cx="5972139" cy="2652500"/>
          </a:xfrm>
        </p:grpSpPr>
        <p:pic>
          <p:nvPicPr>
            <p:cNvPr id="17" name="Picture 17"/>
            <p:cNvPicPr>
              <a:picLocks noChangeAspect="1"/>
            </p:cNvPicPr>
            <p:nvPr/>
          </p:nvPicPr>
          <p:blipFill>
            <a:blip r:embed="rId2"/>
            <a:srcRect t="16730" b="16730"/>
            <a:stretch>
              <a:fillRect/>
            </a:stretch>
          </p:blipFill>
          <p:spPr>
            <a:xfrm>
              <a:off x="0" y="0"/>
              <a:ext cx="5972139" cy="2652500"/>
            </a:xfrm>
            <a:prstGeom prst="rect">
              <a:avLst/>
            </a:prstGeom>
          </p:spPr>
        </p:pic>
      </p:grpSp>
      <p:grpSp>
        <p:nvGrpSpPr>
          <p:cNvPr id="18" name="Group 18"/>
          <p:cNvGrpSpPr/>
          <p:nvPr/>
        </p:nvGrpSpPr>
        <p:grpSpPr>
          <a:xfrm>
            <a:off x="872117" y="3195540"/>
            <a:ext cx="2986069" cy="1326250"/>
            <a:chOff x="0" y="0"/>
            <a:chExt cx="5972139" cy="2652500"/>
          </a:xfrm>
        </p:grpSpPr>
        <p:pic>
          <p:nvPicPr>
            <p:cNvPr id="19" name="Picture 19"/>
            <p:cNvPicPr>
              <a:picLocks noChangeAspect="1"/>
            </p:cNvPicPr>
            <p:nvPr/>
          </p:nvPicPr>
          <p:blipFill>
            <a:blip r:embed="rId3"/>
            <a:srcRect t="16668" b="16668"/>
            <a:stretch>
              <a:fillRect/>
            </a:stretch>
          </p:blipFill>
          <p:spPr>
            <a:xfrm>
              <a:off x="0" y="0"/>
              <a:ext cx="5972139" cy="2652500"/>
            </a:xfrm>
            <a:prstGeom prst="rect">
              <a:avLst/>
            </a:prstGeom>
          </p:spPr>
        </p:pic>
      </p:grpSp>
      <p:grpSp>
        <p:nvGrpSpPr>
          <p:cNvPr id="20" name="Group 20"/>
          <p:cNvGrpSpPr/>
          <p:nvPr/>
        </p:nvGrpSpPr>
        <p:grpSpPr>
          <a:xfrm>
            <a:off x="4158124" y="1670676"/>
            <a:ext cx="2041611" cy="2851113"/>
            <a:chOff x="0" y="0"/>
            <a:chExt cx="4083222" cy="5702226"/>
          </a:xfrm>
        </p:grpSpPr>
        <p:pic>
          <p:nvPicPr>
            <p:cNvPr id="21" name="Picture 21"/>
            <p:cNvPicPr>
              <a:picLocks noChangeAspect="1"/>
            </p:cNvPicPr>
            <p:nvPr/>
          </p:nvPicPr>
          <p:blipFill>
            <a:blip r:embed="rId4"/>
            <a:srcRect l="5926" r="46275"/>
            <a:stretch>
              <a:fillRect/>
            </a:stretch>
          </p:blipFill>
          <p:spPr>
            <a:xfrm>
              <a:off x="0" y="0"/>
              <a:ext cx="4083222" cy="5702226"/>
            </a:xfrm>
            <a:prstGeom prst="rect">
              <a:avLst/>
            </a:prstGeom>
          </p:spPr>
        </p:pic>
      </p:grpSp>
      <p:sp>
        <p:nvSpPr>
          <p:cNvPr id="24" name="TextBox 24"/>
          <p:cNvSpPr txBox="1"/>
          <p:nvPr/>
        </p:nvSpPr>
        <p:spPr>
          <a:xfrm>
            <a:off x="8201608" y="884997"/>
            <a:ext cx="3693799" cy="245773"/>
          </a:xfrm>
          <a:prstGeom prst="rect">
            <a:avLst/>
          </a:prstGeom>
        </p:spPr>
        <p:txBody>
          <a:bodyPr wrap="square" lIns="0" tIns="0" rIns="0" bIns="0" rtlCol="0" anchor="t">
            <a:spAutoFit/>
          </a:bodyPr>
          <a:lstStyle/>
          <a:p>
            <a:pPr>
              <a:lnSpc>
                <a:spcPts val="1899"/>
              </a:lnSpc>
            </a:pPr>
            <a:r>
              <a:rPr lang="en-US" sz="2158" dirty="0">
                <a:solidFill>
                  <a:srgbClr val="FFFFFF"/>
                </a:solidFill>
                <a:latin typeface="ITC Bauhaus Light"/>
                <a:ea typeface="ITC Bauhaus Light"/>
                <a:cs typeface="ITC Bauhaus Light"/>
                <a:sym typeface="ITC Bauhaus Light"/>
              </a:rPr>
              <a:t>Sustainable Project Execution</a:t>
            </a:r>
          </a:p>
        </p:txBody>
      </p:sp>
      <p:sp>
        <p:nvSpPr>
          <p:cNvPr id="25" name="TextBox 25"/>
          <p:cNvSpPr txBox="1"/>
          <p:nvPr/>
        </p:nvSpPr>
        <p:spPr>
          <a:xfrm>
            <a:off x="6882353" y="1657976"/>
            <a:ext cx="5309647" cy="1843774"/>
          </a:xfrm>
          <a:prstGeom prst="rect">
            <a:avLst/>
          </a:prstGeom>
        </p:spPr>
        <p:txBody>
          <a:bodyPr lIns="0" tIns="0" rIns="0" bIns="0" rtlCol="0" anchor="t">
            <a:spAutoFit/>
          </a:bodyPr>
          <a:lstStyle/>
          <a:p>
            <a:pPr>
              <a:lnSpc>
                <a:spcPts val="4914"/>
              </a:lnSpc>
            </a:pPr>
            <a:r>
              <a:rPr lang="en-US" sz="3963" dirty="0">
                <a:solidFill>
                  <a:srgbClr val="FFFFFF"/>
                </a:solidFill>
                <a:latin typeface="Garet Bold"/>
                <a:ea typeface="Garet Bold"/>
                <a:cs typeface="Garet Bold"/>
                <a:sym typeface="Garet Bold"/>
              </a:rPr>
              <a:t>THE THREE </a:t>
            </a:r>
          </a:p>
          <a:p>
            <a:pPr>
              <a:lnSpc>
                <a:spcPts val="4914"/>
              </a:lnSpc>
            </a:pPr>
            <a:r>
              <a:rPr lang="en-US" sz="3963" dirty="0">
                <a:solidFill>
                  <a:srgbClr val="FFFFFF"/>
                </a:solidFill>
                <a:latin typeface="Garet Bold"/>
                <a:ea typeface="Garet Bold"/>
                <a:cs typeface="Garet Bold"/>
                <a:sym typeface="Garet Bold"/>
              </a:rPr>
              <a:t>PILLARS OF SUSTAINABILITY</a:t>
            </a:r>
          </a:p>
        </p:txBody>
      </p:sp>
      <p:sp>
        <p:nvSpPr>
          <p:cNvPr id="27" name="TextBox 27"/>
          <p:cNvSpPr txBox="1"/>
          <p:nvPr/>
        </p:nvSpPr>
        <p:spPr>
          <a:xfrm>
            <a:off x="6882354" y="3552445"/>
            <a:ext cx="4072983" cy="2166491"/>
          </a:xfrm>
          <a:prstGeom prst="rect">
            <a:avLst/>
          </a:prstGeom>
        </p:spPr>
        <p:txBody>
          <a:bodyPr lIns="0" tIns="0" rIns="0" bIns="0" rtlCol="0" anchor="t">
            <a:spAutoFit/>
          </a:bodyPr>
          <a:lstStyle/>
          <a:p>
            <a:pPr>
              <a:lnSpc>
                <a:spcPts val="1717"/>
              </a:lnSpc>
            </a:pPr>
            <a:r>
              <a:rPr lang="en-US" sz="1321" dirty="0">
                <a:solidFill>
                  <a:srgbClr val="FFFFFF"/>
                </a:solidFill>
                <a:latin typeface="Garet"/>
                <a:ea typeface="Garet"/>
                <a:cs typeface="Garet"/>
                <a:sym typeface="Garet"/>
              </a:rPr>
              <a:t>Environmental sustainability focuses on protecting natural resources, while social sustainability aims to ensure equity and well-being for all. Economic sustainability seeks to promote prosperity without compromising future generations' resources. In essence it is about </a:t>
            </a:r>
            <a:r>
              <a:rPr lang="en-US" sz="1321" dirty="0">
                <a:solidFill>
                  <a:srgbClr val="FFFFFF"/>
                </a:solidFill>
                <a:latin typeface="Garet"/>
              </a:rPr>
              <a:t>managing financial, social and environmental risks to ensure their business can continue to operate, regardless of obstacles such as resource shortages, environmental disasters, and social and political events. </a:t>
            </a:r>
            <a:endParaRPr lang="en-US" sz="1321" dirty="0">
              <a:solidFill>
                <a:srgbClr val="FFFFFF"/>
              </a:solidFill>
              <a:latin typeface="Garet"/>
              <a:sym typeface="Garet"/>
            </a:endParaRPr>
          </a:p>
        </p:txBody>
      </p:sp>
      <p:sp>
        <p:nvSpPr>
          <p:cNvPr id="2" name="Slide Number Placeholder 6">
            <a:extLst>
              <a:ext uri="{FF2B5EF4-FFF2-40B4-BE49-F238E27FC236}">
                <a16:creationId xmlns:a16="http://schemas.microsoft.com/office/drawing/2014/main" id="{C66CA931-664F-5F3D-98B4-538581CCE605}"/>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five step process&#10;&#10;Description automatically generated with medium confidence">
            <a:extLst>
              <a:ext uri="{FF2B5EF4-FFF2-40B4-BE49-F238E27FC236}">
                <a16:creationId xmlns:a16="http://schemas.microsoft.com/office/drawing/2014/main" id="{43F9781B-499E-70BE-548F-B0AE00314AE7}"/>
              </a:ext>
            </a:extLst>
          </p:cNvPr>
          <p:cNvPicPr>
            <a:picLocks noChangeAspect="1"/>
          </p:cNvPicPr>
          <p:nvPr/>
        </p:nvPicPr>
        <p:blipFill>
          <a:blip r:embed="rId2"/>
          <a:stretch>
            <a:fillRect/>
          </a:stretch>
        </p:blipFill>
        <p:spPr>
          <a:xfrm>
            <a:off x="5934463" y="175507"/>
            <a:ext cx="5938449" cy="5938449"/>
          </a:xfrm>
          <a:prstGeom prst="rect">
            <a:avLst/>
          </a:prstGeom>
        </p:spPr>
      </p:pic>
      <p:sp>
        <p:nvSpPr>
          <p:cNvPr id="2" name="Title 1">
            <a:extLst>
              <a:ext uri="{FF2B5EF4-FFF2-40B4-BE49-F238E27FC236}">
                <a16:creationId xmlns:a16="http://schemas.microsoft.com/office/drawing/2014/main" id="{EFC274C7-C9EB-264D-8DBE-910D85145AC8}"/>
              </a:ext>
            </a:extLst>
          </p:cNvPr>
          <p:cNvSpPr>
            <a:spLocks noGrp="1"/>
          </p:cNvSpPr>
          <p:nvPr>
            <p:ph type="title"/>
          </p:nvPr>
        </p:nvSpPr>
        <p:spPr>
          <a:xfrm>
            <a:off x="314325" y="302839"/>
            <a:ext cx="4481610" cy="378198"/>
          </a:xfrm>
        </p:spPr>
        <p:txBody>
          <a:bodyPr/>
          <a:lstStyle/>
          <a:p>
            <a:r>
              <a:rPr lang="nb-NO" b="1" dirty="0"/>
              <a:t>Sustainable Projects</a:t>
            </a:r>
          </a:p>
        </p:txBody>
      </p:sp>
      <p:sp>
        <p:nvSpPr>
          <p:cNvPr id="7" name="Slide Number Placeholder 6">
            <a:extLst>
              <a:ext uri="{FF2B5EF4-FFF2-40B4-BE49-F238E27FC236}">
                <a16:creationId xmlns:a16="http://schemas.microsoft.com/office/drawing/2014/main" id="{00BE7ACE-9C41-8D4A-9234-B5B68637A3BC}"/>
              </a:ext>
            </a:extLst>
          </p:cNvPr>
          <p:cNvSpPr>
            <a:spLocks noGrp="1"/>
          </p:cNvSpPr>
          <p:nvPr>
            <p:ph type="sldNum" sz="quarter" idx="12"/>
          </p:nvPr>
        </p:nvSpPr>
        <p:spPr/>
        <p:txBody>
          <a:bodyPr/>
          <a:lstStyle/>
          <a:p>
            <a:fld id="{6973FCEF-5573-7E43-8272-70C9D66591DA}" type="slidenum">
              <a:rPr lang="en-US" smtClean="0"/>
              <a:t>4</a:t>
            </a:fld>
            <a:endParaRPr lang="en-US" dirty="0"/>
          </a:p>
        </p:txBody>
      </p:sp>
      <p:sp>
        <p:nvSpPr>
          <p:cNvPr id="9" name="Title 1">
            <a:extLst>
              <a:ext uri="{FF2B5EF4-FFF2-40B4-BE49-F238E27FC236}">
                <a16:creationId xmlns:a16="http://schemas.microsoft.com/office/drawing/2014/main" id="{0430DDDF-AAA6-C9BF-D759-A09D958F5D2B}"/>
              </a:ext>
            </a:extLst>
          </p:cNvPr>
          <p:cNvSpPr txBox="1">
            <a:spLocks/>
          </p:cNvSpPr>
          <p:nvPr/>
        </p:nvSpPr>
        <p:spPr>
          <a:xfrm>
            <a:off x="6381945" y="324513"/>
            <a:ext cx="5260157" cy="37819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nb-NO" b="1" dirty="0"/>
              <a:t>Sustainable Project Execution</a:t>
            </a:r>
          </a:p>
        </p:txBody>
      </p:sp>
      <p:sp>
        <p:nvSpPr>
          <p:cNvPr id="14" name="TextBox 13">
            <a:extLst>
              <a:ext uri="{FF2B5EF4-FFF2-40B4-BE49-F238E27FC236}">
                <a16:creationId xmlns:a16="http://schemas.microsoft.com/office/drawing/2014/main" id="{47D5F942-A6E2-6652-7BD7-3566247D238F}"/>
              </a:ext>
            </a:extLst>
          </p:cNvPr>
          <p:cNvSpPr txBox="1"/>
          <p:nvPr/>
        </p:nvSpPr>
        <p:spPr>
          <a:xfrm>
            <a:off x="7428393" y="5420412"/>
            <a:ext cx="2950588" cy="246221"/>
          </a:xfrm>
          <a:prstGeom prst="rect">
            <a:avLst/>
          </a:prstGeom>
          <a:noFill/>
        </p:spPr>
        <p:txBody>
          <a:bodyPr wrap="square" rtlCol="0">
            <a:spAutoFit/>
          </a:bodyPr>
          <a:lstStyle/>
          <a:p>
            <a:r>
              <a:rPr lang="en-US" sz="1000" dirty="0"/>
              <a:t>Source: Green Project Management (2024)</a:t>
            </a:r>
            <a:endParaRPr lang="en-GH" sz="1000" dirty="0"/>
          </a:p>
        </p:txBody>
      </p:sp>
      <p:pic>
        <p:nvPicPr>
          <p:cNvPr id="16" name="Picture 15" descr="A chart of different colored bars with different colored text&#10;&#10;Description automatically generated with medium confidence">
            <a:extLst>
              <a:ext uri="{FF2B5EF4-FFF2-40B4-BE49-F238E27FC236}">
                <a16:creationId xmlns:a16="http://schemas.microsoft.com/office/drawing/2014/main" id="{5F3BF830-1B7A-7F9C-7F0E-7EFE7B9ED377}"/>
              </a:ext>
            </a:extLst>
          </p:cNvPr>
          <p:cNvPicPr>
            <a:picLocks noChangeAspect="1"/>
          </p:cNvPicPr>
          <p:nvPr/>
        </p:nvPicPr>
        <p:blipFill>
          <a:blip r:embed="rId3"/>
          <a:stretch>
            <a:fillRect/>
          </a:stretch>
        </p:blipFill>
        <p:spPr>
          <a:xfrm>
            <a:off x="314325" y="1371599"/>
            <a:ext cx="5483652" cy="3831996"/>
          </a:xfrm>
          <a:prstGeom prst="rect">
            <a:avLst/>
          </a:prstGeom>
        </p:spPr>
      </p:pic>
      <p:sp>
        <p:nvSpPr>
          <p:cNvPr id="18" name="Rectangle 1">
            <a:extLst>
              <a:ext uri="{FF2B5EF4-FFF2-40B4-BE49-F238E27FC236}">
                <a16:creationId xmlns:a16="http://schemas.microsoft.com/office/drawing/2014/main" id="{E3A59C74-B324-2938-1408-8C34E29A0F70}"/>
              </a:ext>
            </a:extLst>
          </p:cNvPr>
          <p:cNvSpPr>
            <a:spLocks noChangeArrowheads="1"/>
          </p:cNvSpPr>
          <p:nvPr/>
        </p:nvSpPr>
        <p:spPr bwMode="auto">
          <a:xfrm>
            <a:off x="0" y="90100"/>
            <a:ext cx="184731"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H" altLang="en-GH" sz="1800" b="0" i="0" u="none" strike="noStrike" cap="none" normalizeH="0" baseline="0" dirty="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D56349D4-FAB3-C263-7053-6A43418C93C9}"/>
              </a:ext>
            </a:extLst>
          </p:cNvPr>
          <p:cNvSpPr txBox="1"/>
          <p:nvPr/>
        </p:nvSpPr>
        <p:spPr>
          <a:xfrm>
            <a:off x="804518" y="5420411"/>
            <a:ext cx="4870417" cy="246221"/>
          </a:xfrm>
          <a:prstGeom prst="rect">
            <a:avLst/>
          </a:prstGeom>
          <a:noFill/>
        </p:spPr>
        <p:txBody>
          <a:bodyPr wrap="square" rtlCol="0">
            <a:spAutoFit/>
          </a:bodyPr>
          <a:lstStyle/>
          <a:p>
            <a:r>
              <a:rPr kumimoji="0" lang="en-US" altLang="en-GH" sz="1000" i="0" u="none" strike="noStrike" cap="none" normalizeH="0" baseline="0" dirty="0">
                <a:ln>
                  <a:noFill/>
                </a:ln>
                <a:effectLst/>
                <a:latin typeface="+mj-lt"/>
              </a:rPr>
              <a:t>Source: </a:t>
            </a:r>
            <a:r>
              <a:rPr kumimoji="0" lang="en-GH" altLang="en-GH" sz="1000" i="0" u="none" strike="noStrike" cap="none" normalizeH="0" baseline="0" dirty="0">
                <a:ln>
                  <a:noFill/>
                </a:ln>
                <a:effectLst/>
                <a:latin typeface="+mj-lt"/>
              </a:rPr>
              <a:t>Energy Efficient Building Refurbishment in Mongolia</a:t>
            </a:r>
            <a:r>
              <a:rPr kumimoji="0" lang="en-US" altLang="en-GH" sz="1000" i="0" u="none" strike="noStrike" cap="none" normalizeH="0" baseline="0" dirty="0">
                <a:ln>
                  <a:noFill/>
                </a:ln>
                <a:effectLst/>
                <a:latin typeface="+mj-lt"/>
              </a:rPr>
              <a:t> (</a:t>
            </a:r>
            <a:r>
              <a:rPr kumimoji="0" lang="en-US" altLang="en-GH" sz="1000" i="0" u="none" strike="noStrike" cap="none" normalizeH="0" baseline="0" dirty="0" err="1">
                <a:ln>
                  <a:noFill/>
                </a:ln>
                <a:effectLst/>
                <a:latin typeface="+mj-lt"/>
              </a:rPr>
              <a:t>Energypedia</a:t>
            </a:r>
            <a:r>
              <a:rPr kumimoji="0" lang="en-US" altLang="en-GH" sz="1000" i="0" u="none" strike="noStrike" cap="none" normalizeH="0" baseline="0" dirty="0">
                <a:ln>
                  <a:noFill/>
                </a:ln>
                <a:effectLst/>
                <a:latin typeface="+mj-lt"/>
              </a:rPr>
              <a:t>: 2024)</a:t>
            </a:r>
            <a:endParaRPr lang="en-GH" dirty="0"/>
          </a:p>
        </p:txBody>
      </p:sp>
    </p:spTree>
    <p:extLst>
      <p:ext uri="{BB962C8B-B14F-4D97-AF65-F5344CB8AC3E}">
        <p14:creationId xmlns:p14="http://schemas.microsoft.com/office/powerpoint/2010/main" val="166173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06CE49-40F1-FD43-9956-1E705EB5F6CB}"/>
              </a:ext>
            </a:extLst>
          </p:cNvPr>
          <p:cNvSpPr>
            <a:spLocks noGrp="1"/>
          </p:cNvSpPr>
          <p:nvPr>
            <p:ph type="sldNum" sz="quarter" idx="12"/>
          </p:nvPr>
        </p:nvSpPr>
        <p:spPr/>
        <p:txBody>
          <a:bodyPr/>
          <a:lstStyle/>
          <a:p>
            <a:fld id="{6973FCEF-5573-7E43-8272-70C9D66591DA}" type="slidenum">
              <a:rPr lang="en-US" smtClean="0"/>
              <a:pPr/>
              <a:t>5</a:t>
            </a:fld>
            <a:endParaRPr lang="en-US"/>
          </a:p>
        </p:txBody>
      </p:sp>
      <p:sp>
        <p:nvSpPr>
          <p:cNvPr id="8" name="TextBox 7">
            <a:extLst>
              <a:ext uri="{FF2B5EF4-FFF2-40B4-BE49-F238E27FC236}">
                <a16:creationId xmlns:a16="http://schemas.microsoft.com/office/drawing/2014/main" id="{9F4C8F42-3156-3FA4-ABA3-0DA21C59E8C4}"/>
              </a:ext>
            </a:extLst>
          </p:cNvPr>
          <p:cNvSpPr txBox="1"/>
          <p:nvPr/>
        </p:nvSpPr>
        <p:spPr>
          <a:xfrm>
            <a:off x="715100" y="1714276"/>
            <a:ext cx="2323375" cy="2031325"/>
          </a:xfrm>
          <a:prstGeom prst="rect">
            <a:avLst/>
          </a:prstGeom>
          <a:noFill/>
        </p:spPr>
        <p:txBody>
          <a:bodyPr wrap="square" rtlCol="0">
            <a:spAutoFit/>
          </a:bodyPr>
          <a:lstStyle/>
          <a:p>
            <a:r>
              <a:rPr lang="en-US" sz="4200" b="1" dirty="0">
                <a:solidFill>
                  <a:schemeClr val="bg1"/>
                </a:solidFill>
                <a:hlinkClick r:id="rId2"/>
              </a:rPr>
              <a:t>THE </a:t>
            </a:r>
          </a:p>
          <a:p>
            <a:r>
              <a:rPr lang="en-US" sz="4200" b="1" dirty="0">
                <a:solidFill>
                  <a:schemeClr val="bg1"/>
                </a:solidFill>
                <a:hlinkClick r:id="rId2"/>
              </a:rPr>
              <a:t>SHELL </a:t>
            </a:r>
          </a:p>
          <a:p>
            <a:r>
              <a:rPr lang="en-US" sz="4200" b="1" dirty="0">
                <a:solidFill>
                  <a:schemeClr val="bg1"/>
                </a:solidFill>
                <a:hlinkClick r:id="rId2"/>
              </a:rPr>
              <a:t>CASE</a:t>
            </a:r>
            <a:endParaRPr lang="en-GH" sz="4200" b="1" dirty="0">
              <a:solidFill>
                <a:schemeClr val="bg1"/>
              </a:solidFill>
            </a:endParaRPr>
          </a:p>
        </p:txBody>
      </p:sp>
      <p:sp>
        <p:nvSpPr>
          <p:cNvPr id="9" name="TextBox 8">
            <a:extLst>
              <a:ext uri="{FF2B5EF4-FFF2-40B4-BE49-F238E27FC236}">
                <a16:creationId xmlns:a16="http://schemas.microsoft.com/office/drawing/2014/main" id="{ACD0CE14-BBC2-C48C-0565-FDB46E8C4B4B}"/>
              </a:ext>
            </a:extLst>
          </p:cNvPr>
          <p:cNvSpPr txBox="1"/>
          <p:nvPr/>
        </p:nvSpPr>
        <p:spPr>
          <a:xfrm>
            <a:off x="4312862" y="2383198"/>
            <a:ext cx="3869113" cy="1384995"/>
          </a:xfrm>
          <a:prstGeom prst="rect">
            <a:avLst/>
          </a:prstGeom>
          <a:noFill/>
        </p:spPr>
        <p:txBody>
          <a:bodyPr wrap="square" rtlCol="0">
            <a:spAutoFit/>
          </a:bodyPr>
          <a:lstStyle/>
          <a:p>
            <a:r>
              <a:rPr lang="en-US" sz="4200" b="1" dirty="0">
                <a:solidFill>
                  <a:schemeClr val="bg1"/>
                </a:solidFill>
                <a:hlinkClick r:id="rId3"/>
              </a:rPr>
              <a:t>PARIS </a:t>
            </a:r>
          </a:p>
          <a:p>
            <a:r>
              <a:rPr lang="en-US" sz="4200" b="1" dirty="0">
                <a:solidFill>
                  <a:schemeClr val="bg1"/>
                </a:solidFill>
                <a:hlinkClick r:id="rId3"/>
              </a:rPr>
              <a:t>CONVENTION</a:t>
            </a:r>
            <a:endParaRPr lang="en-GH" sz="4200" b="1" dirty="0">
              <a:solidFill>
                <a:schemeClr val="bg1"/>
              </a:solidFill>
            </a:endParaRPr>
          </a:p>
        </p:txBody>
      </p:sp>
      <p:sp>
        <p:nvSpPr>
          <p:cNvPr id="10" name="TextBox 9">
            <a:extLst>
              <a:ext uri="{FF2B5EF4-FFF2-40B4-BE49-F238E27FC236}">
                <a16:creationId xmlns:a16="http://schemas.microsoft.com/office/drawing/2014/main" id="{F755779F-6ACA-37E2-00BE-A2A7B13F3498}"/>
              </a:ext>
            </a:extLst>
          </p:cNvPr>
          <p:cNvSpPr txBox="1"/>
          <p:nvPr/>
        </p:nvSpPr>
        <p:spPr>
          <a:xfrm>
            <a:off x="9102819" y="2360606"/>
            <a:ext cx="3232056" cy="1384995"/>
          </a:xfrm>
          <a:prstGeom prst="rect">
            <a:avLst/>
          </a:prstGeom>
          <a:noFill/>
        </p:spPr>
        <p:txBody>
          <a:bodyPr wrap="square" rtlCol="0">
            <a:spAutoFit/>
          </a:bodyPr>
          <a:lstStyle/>
          <a:p>
            <a:r>
              <a:rPr lang="en-US" sz="4200" b="1" dirty="0">
                <a:solidFill>
                  <a:schemeClr val="bg1"/>
                </a:solidFill>
              </a:rPr>
              <a:t>ETHICS </a:t>
            </a:r>
          </a:p>
          <a:p>
            <a:r>
              <a:rPr lang="en-US" sz="4200" b="1" dirty="0">
                <a:solidFill>
                  <a:schemeClr val="bg1"/>
                </a:solidFill>
              </a:rPr>
              <a:t>or LAW</a:t>
            </a:r>
            <a:endParaRPr lang="en-GH" sz="4200" b="1" dirty="0">
              <a:solidFill>
                <a:schemeClr val="bg1"/>
              </a:solidFill>
            </a:endParaRPr>
          </a:p>
        </p:txBody>
      </p:sp>
    </p:spTree>
    <p:extLst>
      <p:ext uri="{BB962C8B-B14F-4D97-AF65-F5344CB8AC3E}">
        <p14:creationId xmlns:p14="http://schemas.microsoft.com/office/powerpoint/2010/main" val="2906009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Freeform 2"/>
          <p:cNvSpPr/>
          <p:nvPr/>
        </p:nvSpPr>
        <p:spPr>
          <a:xfrm>
            <a:off x="6940959" y="0"/>
            <a:ext cx="5251041" cy="6858000"/>
          </a:xfrm>
          <a:custGeom>
            <a:avLst/>
            <a:gdLst/>
            <a:ahLst/>
            <a:cxnLst/>
            <a:rect l="l" t="t" r="r" b="b"/>
            <a:pathLst>
              <a:path w="7876562" h="10287000">
                <a:moveTo>
                  <a:pt x="0" y="0"/>
                </a:moveTo>
                <a:lnTo>
                  <a:pt x="7876562" y="0"/>
                </a:lnTo>
                <a:lnTo>
                  <a:pt x="7876562" y="10287000"/>
                </a:lnTo>
                <a:lnTo>
                  <a:pt x="0" y="10287000"/>
                </a:lnTo>
                <a:lnTo>
                  <a:pt x="0" y="0"/>
                </a:lnTo>
                <a:close/>
              </a:path>
            </a:pathLst>
          </a:custGeom>
          <a:blipFill>
            <a:blip r:embed="rId2"/>
            <a:stretch>
              <a:fillRect l="-4917" t="-12131" r="-4917"/>
            </a:stretch>
          </a:blipFill>
        </p:spPr>
        <p:txBody>
          <a:bodyPr/>
          <a:lstStyle/>
          <a:p>
            <a:endParaRPr lang="en-GH" sz="1200"/>
          </a:p>
        </p:txBody>
      </p:sp>
      <p:sp>
        <p:nvSpPr>
          <p:cNvPr id="3" name="TextBox 3"/>
          <p:cNvSpPr txBox="1"/>
          <p:nvPr/>
        </p:nvSpPr>
        <p:spPr>
          <a:xfrm>
            <a:off x="685800" y="1480483"/>
            <a:ext cx="6089692" cy="1487587"/>
          </a:xfrm>
          <a:prstGeom prst="rect">
            <a:avLst/>
          </a:prstGeom>
        </p:spPr>
        <p:txBody>
          <a:bodyPr lIns="0" tIns="0" rIns="0" bIns="0" rtlCol="0" anchor="t">
            <a:spAutoFit/>
          </a:bodyPr>
          <a:lstStyle/>
          <a:p>
            <a:pPr>
              <a:lnSpc>
                <a:spcPts val="5775"/>
              </a:lnSpc>
            </a:pPr>
            <a:r>
              <a:rPr lang="en-US" sz="6000" dirty="0">
                <a:solidFill>
                  <a:srgbClr val="FFFFFF"/>
                </a:solidFill>
                <a:latin typeface="Etna Sans Serif"/>
                <a:ea typeface="Etna Sans Serif"/>
                <a:cs typeface="Etna Sans Serif"/>
                <a:sym typeface="Etna Sans Serif"/>
              </a:rPr>
              <a:t>Sustainable Project Execution</a:t>
            </a:r>
          </a:p>
        </p:txBody>
      </p:sp>
      <p:sp>
        <p:nvSpPr>
          <p:cNvPr id="4" name="TextBox 4"/>
          <p:cNvSpPr txBox="1"/>
          <p:nvPr/>
        </p:nvSpPr>
        <p:spPr>
          <a:xfrm>
            <a:off x="761080" y="3271434"/>
            <a:ext cx="6014412" cy="1461939"/>
          </a:xfrm>
          <a:prstGeom prst="rect">
            <a:avLst/>
          </a:prstGeom>
        </p:spPr>
        <p:txBody>
          <a:bodyPr wrap="square" lIns="0" tIns="0" rIns="0" bIns="0" rtlCol="0" anchor="t">
            <a:spAutoFit/>
          </a:bodyPr>
          <a:lstStyle/>
          <a:p>
            <a:pPr>
              <a:lnSpc>
                <a:spcPts val="1866"/>
              </a:lnSpc>
            </a:pPr>
            <a:r>
              <a:rPr lang="en-US" dirty="0">
                <a:solidFill>
                  <a:srgbClr val="FFFFFF"/>
                </a:solidFill>
                <a:latin typeface="Gotham"/>
                <a:ea typeface="Gotham"/>
                <a:cs typeface="Gotham"/>
                <a:sym typeface="Gotham"/>
              </a:rPr>
              <a:t>Delivering project outcomes while taking into considerations the ENVIRONMENTAL, FINANCIAL and SOCIAL aspects throughout the Project Life Cycle.</a:t>
            </a:r>
          </a:p>
          <a:p>
            <a:pPr>
              <a:lnSpc>
                <a:spcPts val="1866"/>
              </a:lnSpc>
            </a:pPr>
            <a:endParaRPr lang="en-US" dirty="0">
              <a:solidFill>
                <a:srgbClr val="FFFFFF"/>
              </a:solidFill>
              <a:latin typeface="Gotham"/>
              <a:ea typeface="Gotham"/>
              <a:cs typeface="Gotham"/>
              <a:sym typeface="Gotham"/>
            </a:endParaRPr>
          </a:p>
          <a:p>
            <a:pPr>
              <a:lnSpc>
                <a:spcPts val="1866"/>
              </a:lnSpc>
            </a:pPr>
            <a:r>
              <a:rPr lang="en-US" dirty="0">
                <a:solidFill>
                  <a:srgbClr val="FFFFFF"/>
                </a:solidFill>
                <a:latin typeface="Gotham"/>
                <a:ea typeface="Gotham"/>
                <a:cs typeface="Gotham"/>
                <a:sym typeface="Gotham"/>
              </a:rPr>
              <a:t>Projects are aimed at REALISING BENEFITS for stakeholders, and delivered them in a TRANSPARENT, FAIR and ETHICAL manner.</a:t>
            </a:r>
          </a:p>
        </p:txBody>
      </p:sp>
      <p:sp>
        <p:nvSpPr>
          <p:cNvPr id="5" name="Freeform 5"/>
          <p:cNvSpPr/>
          <p:nvPr/>
        </p:nvSpPr>
        <p:spPr>
          <a:xfrm>
            <a:off x="0" y="-225165"/>
            <a:ext cx="7035817" cy="1470697"/>
          </a:xfrm>
          <a:custGeom>
            <a:avLst/>
            <a:gdLst/>
            <a:ahLst/>
            <a:cxnLst/>
            <a:rect l="l" t="t" r="r" b="b"/>
            <a:pathLst>
              <a:path w="10553726" h="2206046">
                <a:moveTo>
                  <a:pt x="0" y="0"/>
                </a:moveTo>
                <a:lnTo>
                  <a:pt x="10553726" y="0"/>
                </a:lnTo>
                <a:lnTo>
                  <a:pt x="10553726" y="2206046"/>
                </a:lnTo>
                <a:lnTo>
                  <a:pt x="0" y="22060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H" sz="1200"/>
          </a:p>
        </p:txBody>
      </p:sp>
      <p:sp>
        <p:nvSpPr>
          <p:cNvPr id="6" name="Slide Number Placeholder 6">
            <a:extLst>
              <a:ext uri="{FF2B5EF4-FFF2-40B4-BE49-F238E27FC236}">
                <a16:creationId xmlns:a16="http://schemas.microsoft.com/office/drawing/2014/main" id="{7358EB35-99B9-5028-9CAB-B8BE726D2335}"/>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673101"/>
            <a:ext cx="3505200" cy="400366"/>
          </a:xfrm>
          <a:prstGeom prst="rect">
            <a:avLst/>
          </a:prstGeom>
        </p:spPr>
        <p:txBody>
          <a:bodyPr wrap="square" lIns="0" tIns="0" rIns="0" bIns="0" rtlCol="0" anchor="t">
            <a:spAutoFit/>
          </a:bodyPr>
          <a:lstStyle/>
          <a:p>
            <a:pPr>
              <a:lnSpc>
                <a:spcPts val="3085"/>
              </a:lnSpc>
            </a:pPr>
            <a:r>
              <a:rPr lang="en-US" sz="3500" b="1" dirty="0">
                <a:solidFill>
                  <a:srgbClr val="1A401F"/>
                </a:solidFill>
                <a:latin typeface="Hatton"/>
                <a:ea typeface="Hatton"/>
                <a:cs typeface="Hatton"/>
                <a:sym typeface="Hatton"/>
              </a:rPr>
              <a:t>ENVIRONMENT</a:t>
            </a:r>
          </a:p>
        </p:txBody>
      </p:sp>
      <p:sp>
        <p:nvSpPr>
          <p:cNvPr id="3" name="TextBox 3"/>
          <p:cNvSpPr txBox="1"/>
          <p:nvPr/>
        </p:nvSpPr>
        <p:spPr>
          <a:xfrm>
            <a:off x="685800" y="1767006"/>
            <a:ext cx="5410200" cy="3877985"/>
          </a:xfrm>
          <a:prstGeom prst="rect">
            <a:avLst/>
          </a:prstGeom>
        </p:spPr>
        <p:txBody>
          <a:bodyPr wrap="square" lIns="0" tIns="0" rIns="0" bIns="0" rtlCol="0" anchor="t">
            <a:spAutoFit/>
          </a:bodyPr>
          <a:lstStyle/>
          <a:p>
            <a:r>
              <a:rPr lang="en-US" dirty="0"/>
              <a:t>The E in ESG, environmental criteria, includes the energy your company takes in and the waste it discharges, the resources it needs, and the consequences for living beings as a result. Not least, E encompasses carbon emissions (direct or indirect), management’s stewardship over natural resources, and the firm’s overall resiliency against physical climate risks (like climate change, flooding, and fires). Every company uses energy and resources; every company affects, and is affected by, the environment. Environmental sustainability needs to be woven into the fabric of project planning and execution. This means rethinking resource allocation, supply chain logistics, and even the project's end-of-life impact.</a:t>
            </a:r>
          </a:p>
        </p:txBody>
      </p:sp>
      <p:grpSp>
        <p:nvGrpSpPr>
          <p:cNvPr id="4" name="Group 4"/>
          <p:cNvGrpSpPr/>
          <p:nvPr/>
        </p:nvGrpSpPr>
        <p:grpSpPr>
          <a:xfrm>
            <a:off x="5502827" y="-107285"/>
            <a:ext cx="10656695" cy="7072569"/>
            <a:chOff x="0" y="0"/>
            <a:chExt cx="6351016" cy="4215003"/>
          </a:xfrm>
        </p:grpSpPr>
        <p:sp>
          <p:nvSpPr>
            <p:cNvPr id="5" name="Freeform 5"/>
            <p:cNvSpPr/>
            <p:nvPr/>
          </p:nvSpPr>
          <p:spPr>
            <a:xfrm>
              <a:off x="-39878" y="-19431"/>
              <a:ext cx="6437884"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2"/>
              <a:stretch>
                <a:fillRect t="-63076" b="-63076"/>
              </a:stretch>
            </a:blipFill>
          </p:spPr>
          <p:txBody>
            <a:bodyPr/>
            <a:lstStyle/>
            <a:p>
              <a:endParaRPr lang="en-GH" sz="1200"/>
            </a:p>
          </p:txBody>
        </p:sp>
      </p:grpSp>
      <p:sp>
        <p:nvSpPr>
          <p:cNvPr id="6" name="Slide Number Placeholder 6">
            <a:extLst>
              <a:ext uri="{FF2B5EF4-FFF2-40B4-BE49-F238E27FC236}">
                <a16:creationId xmlns:a16="http://schemas.microsoft.com/office/drawing/2014/main" id="{519C5C05-0AB5-D41C-C901-3A8C5E5F4215}"/>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3378" y="-71541"/>
            <a:ext cx="7867031" cy="7001081"/>
            <a:chOff x="0" y="0"/>
            <a:chExt cx="6349238" cy="5650357"/>
          </a:xfrm>
        </p:grpSpPr>
        <p:sp>
          <p:nvSpPr>
            <p:cNvPr id="3" name="Freeform 3"/>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2"/>
              <a:stretch>
                <a:fillRect l="-16659" r="-16659"/>
              </a:stretch>
            </a:blipFill>
          </p:spPr>
          <p:txBody>
            <a:bodyPr/>
            <a:lstStyle/>
            <a:p>
              <a:endParaRPr lang="en-GH" sz="1200"/>
            </a:p>
          </p:txBody>
        </p:sp>
      </p:grpSp>
      <p:sp>
        <p:nvSpPr>
          <p:cNvPr id="6" name="TextBox 5">
            <a:extLst>
              <a:ext uri="{FF2B5EF4-FFF2-40B4-BE49-F238E27FC236}">
                <a16:creationId xmlns:a16="http://schemas.microsoft.com/office/drawing/2014/main" id="{3D9BDA94-6FE9-67E4-3718-E00CB595C304}"/>
              </a:ext>
            </a:extLst>
          </p:cNvPr>
          <p:cNvSpPr txBox="1"/>
          <p:nvPr/>
        </p:nvSpPr>
        <p:spPr>
          <a:xfrm>
            <a:off x="5819774" y="1166842"/>
            <a:ext cx="5248275" cy="4524315"/>
          </a:xfrm>
          <a:prstGeom prst="rect">
            <a:avLst/>
          </a:prstGeom>
          <a:noFill/>
        </p:spPr>
        <p:txBody>
          <a:bodyPr wrap="square" rtlCol="0">
            <a:spAutoFit/>
          </a:bodyPr>
          <a:lstStyle/>
          <a:p>
            <a:pPr algn="just"/>
            <a:endParaRPr lang="en-US" sz="1800" dirty="0"/>
          </a:p>
          <a:p>
            <a:pPr algn="just"/>
            <a:r>
              <a:rPr lang="en-US" sz="1800" dirty="0"/>
              <a:t>The S, social criteria, addresses the relationships your company has and the reputation it fosters with people and institutions in the communities where you do business. </a:t>
            </a:r>
          </a:p>
          <a:p>
            <a:pPr algn="just"/>
            <a:endParaRPr lang="en-US" dirty="0"/>
          </a:p>
          <a:p>
            <a:pPr algn="just"/>
            <a:r>
              <a:rPr lang="en-US" sz="1800" dirty="0"/>
              <a:t>S includes labor relations and diversity and inclusion. Every company operates within a broader, diverse society. Projects are built by people, for people. </a:t>
            </a:r>
          </a:p>
          <a:p>
            <a:pPr algn="just"/>
            <a:endParaRPr lang="en-US" dirty="0"/>
          </a:p>
          <a:p>
            <a:pPr algn="just"/>
            <a:r>
              <a:rPr lang="en-US" sz="1800" dirty="0"/>
              <a:t>Understanding and respecting the cultural dynamics of teams can elevate a project from good to great through the incorporation of diverse perspective into the projects DNA. </a:t>
            </a:r>
          </a:p>
          <a:p>
            <a:pPr algn="just"/>
            <a:endParaRPr lang="en-GH" dirty="0"/>
          </a:p>
        </p:txBody>
      </p:sp>
      <p:sp>
        <p:nvSpPr>
          <p:cNvPr id="7" name="TextBox 2">
            <a:extLst>
              <a:ext uri="{FF2B5EF4-FFF2-40B4-BE49-F238E27FC236}">
                <a16:creationId xmlns:a16="http://schemas.microsoft.com/office/drawing/2014/main" id="{43735368-F21C-9913-0AA0-39C742E88322}"/>
              </a:ext>
            </a:extLst>
          </p:cNvPr>
          <p:cNvSpPr txBox="1"/>
          <p:nvPr/>
        </p:nvSpPr>
        <p:spPr>
          <a:xfrm>
            <a:off x="5819774" y="794698"/>
            <a:ext cx="3177000" cy="397545"/>
          </a:xfrm>
          <a:prstGeom prst="rect">
            <a:avLst/>
          </a:prstGeom>
        </p:spPr>
        <p:txBody>
          <a:bodyPr lIns="0" tIns="0" rIns="0" bIns="0" rtlCol="0" anchor="t">
            <a:spAutoFit/>
          </a:bodyPr>
          <a:lstStyle/>
          <a:p>
            <a:pPr>
              <a:lnSpc>
                <a:spcPts val="3085"/>
              </a:lnSpc>
            </a:pPr>
            <a:r>
              <a:rPr lang="en-US" sz="3500" b="1" dirty="0">
                <a:solidFill>
                  <a:srgbClr val="1A401F"/>
                </a:solidFill>
                <a:latin typeface="Hatton"/>
                <a:ea typeface="Hatton"/>
                <a:cs typeface="Hatton"/>
                <a:sym typeface="Hatton"/>
              </a:rPr>
              <a:t>SOCIAL</a:t>
            </a:r>
          </a:p>
        </p:txBody>
      </p:sp>
      <p:sp>
        <p:nvSpPr>
          <p:cNvPr id="4" name="Slide Number Placeholder 6">
            <a:extLst>
              <a:ext uri="{FF2B5EF4-FFF2-40B4-BE49-F238E27FC236}">
                <a16:creationId xmlns:a16="http://schemas.microsoft.com/office/drawing/2014/main" id="{053B650A-A71F-69B8-79C0-F05B524B0E07}"/>
              </a:ext>
            </a:extLst>
          </p:cNvPr>
          <p:cNvSpPr>
            <a:spLocks noGrp="1"/>
          </p:cNvSpPr>
          <p:nvPr>
            <p:ph type="sldNum" sz="quarter" idx="12"/>
          </p:nvPr>
        </p:nvSpPr>
        <p:spPr>
          <a:xfrm>
            <a:off x="11465859" y="6356350"/>
            <a:ext cx="407054" cy="198812"/>
          </a:xfrm>
        </p:spPr>
        <p:txBody>
          <a:bodyPr/>
          <a:lstStyle/>
          <a:p>
            <a:fld id="{6973FCEF-5573-7E43-8272-70C9D66591DA}" type="slidenum">
              <a:rPr lang="en-US" smtClean="0"/>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1F2AA-279F-3F49-99E3-9856F104D1A1}"/>
              </a:ext>
            </a:extLst>
          </p:cNvPr>
          <p:cNvSpPr>
            <a:spLocks noGrp="1"/>
          </p:cNvSpPr>
          <p:nvPr>
            <p:ph type="dt" sz="half" idx="10"/>
          </p:nvPr>
        </p:nvSpPr>
        <p:spPr/>
        <p:txBody>
          <a:bodyPr/>
          <a:lstStyle/>
          <a:p>
            <a:fld id="{F2BD461C-5172-6C42-A812-D40C9894CAAE}" type="datetime3">
              <a:rPr lang="en-US" smtClean="0"/>
              <a:t>26 July 2024</a:t>
            </a:fld>
            <a:endParaRPr lang="en-US"/>
          </a:p>
        </p:txBody>
      </p:sp>
      <p:sp>
        <p:nvSpPr>
          <p:cNvPr id="4" name="Footer Placeholder 3">
            <a:extLst>
              <a:ext uri="{FF2B5EF4-FFF2-40B4-BE49-F238E27FC236}">
                <a16:creationId xmlns:a16="http://schemas.microsoft.com/office/drawing/2014/main" id="{EBAD99BA-595C-7A41-9A32-FDAAF909930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F21923F-B4C4-D146-B813-1BBB3551CA3A}"/>
              </a:ext>
            </a:extLst>
          </p:cNvPr>
          <p:cNvSpPr>
            <a:spLocks noGrp="1"/>
          </p:cNvSpPr>
          <p:nvPr>
            <p:ph type="sldNum" sz="quarter" idx="12"/>
          </p:nvPr>
        </p:nvSpPr>
        <p:spPr/>
        <p:txBody>
          <a:bodyPr/>
          <a:lstStyle/>
          <a:p>
            <a:fld id="{6973FCEF-5573-7E43-8272-70C9D66591DA}" type="slidenum">
              <a:rPr lang="en-US" smtClean="0"/>
              <a:pPr/>
              <a:t>9</a:t>
            </a:fld>
            <a:endParaRPr lang="en-US"/>
          </a:p>
        </p:txBody>
      </p:sp>
      <p:pic>
        <p:nvPicPr>
          <p:cNvPr id="10" name="Picture Placeholder 9">
            <a:extLst>
              <a:ext uri="{FF2B5EF4-FFF2-40B4-BE49-F238E27FC236}">
                <a16:creationId xmlns:a16="http://schemas.microsoft.com/office/drawing/2014/main" id="{62DC15C9-3A8D-8847-8FD7-3F21D1143AF0}"/>
              </a:ext>
            </a:extLst>
          </p:cNvPr>
          <p:cNvPicPr>
            <a:picLocks noGrp="1" noChangeAspect="1"/>
          </p:cNvPicPr>
          <p:nvPr>
            <p:ph type="pic" sz="quarter" idx="14"/>
          </p:nvPr>
        </p:nvPicPr>
        <p:blipFill>
          <a:blip r:embed="rId2"/>
          <a:srcRect/>
          <a:stretch/>
        </p:blipFill>
        <p:spPr>
          <a:xfrm>
            <a:off x="5257800" y="-91282"/>
            <a:ext cx="7886700" cy="6858000"/>
          </a:xfrm>
        </p:spPr>
      </p:pic>
      <p:sp>
        <p:nvSpPr>
          <p:cNvPr id="8" name="Rectangle 2">
            <a:extLst>
              <a:ext uri="{FF2B5EF4-FFF2-40B4-BE49-F238E27FC236}">
                <a16:creationId xmlns:a16="http://schemas.microsoft.com/office/drawing/2014/main" id="{3DF96BE2-8094-A022-D09A-F17E37CDC948}"/>
              </a:ext>
            </a:extLst>
          </p:cNvPr>
          <p:cNvSpPr>
            <a:spLocks noGrp="1" noChangeArrowheads="1"/>
          </p:cNvSpPr>
          <p:nvPr>
            <p:ph type="body" sz="quarter" idx="13"/>
          </p:nvPr>
        </p:nvSpPr>
        <p:spPr bwMode="auto">
          <a:xfrm>
            <a:off x="180974" y="1629561"/>
            <a:ext cx="516255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GH" sz="1800" i="0" u="none" strike="noStrike" cap="none" normalizeH="0" baseline="0" dirty="0">
                <a:ln>
                  <a:noFill/>
                </a:ln>
                <a:solidFill>
                  <a:schemeClr val="tx1"/>
                </a:solidFill>
                <a:effectLst/>
                <a:latin typeface="Arial" panose="020B0604020202020204" pitchFamily="34" charset="0"/>
              </a:rPr>
              <a:t>ISO 26000 Definition of Social Responsibility as the responsibility of an Organisation for the impacts of its decisions and activities on society and the environment through transparent and ethical behavior that:</a:t>
            </a:r>
          </a:p>
          <a:p>
            <a:pPr marL="0" marR="0" lvl="0" indent="0" algn="l" defTabSz="914400" rtl="0" eaLnBrk="0" fontAlgn="base" latinLnBrk="0" hangingPunct="0">
              <a:lnSpc>
                <a:spcPct val="100000"/>
              </a:lnSpc>
              <a:spcBef>
                <a:spcPct val="0"/>
              </a:spcBef>
              <a:spcAft>
                <a:spcPct val="0"/>
              </a:spcAft>
              <a:buClrTx/>
              <a:buSzTx/>
              <a:tabLst/>
            </a:pPr>
            <a:endParaRPr lang="en-US" altLang="en-GH" sz="1800" dirty="0"/>
          </a:p>
          <a:p>
            <a:pPr marL="0" marR="0" lvl="0" indent="0" algn="l" defTabSz="914400" rtl="0" eaLnBrk="0" fontAlgn="base" latinLnBrk="0" hangingPunct="0">
              <a:lnSpc>
                <a:spcPct val="100000"/>
              </a:lnSpc>
              <a:spcBef>
                <a:spcPct val="0"/>
              </a:spcBef>
              <a:spcAft>
                <a:spcPct val="0"/>
              </a:spcAft>
              <a:buClrTx/>
              <a:buSzTx/>
              <a:tabLst/>
            </a:pPr>
            <a:r>
              <a:rPr lang="en-US" altLang="en-GH" sz="1800" dirty="0"/>
              <a:t>-contributes to sustainable development</a:t>
            </a:r>
          </a:p>
          <a:p>
            <a:pPr marL="0" marR="0" lvl="0" indent="0" algn="l" defTabSz="914400" rtl="0" eaLnBrk="0" fontAlgn="base" latinLnBrk="0" hangingPunct="0">
              <a:lnSpc>
                <a:spcPct val="100000"/>
              </a:lnSpc>
              <a:spcBef>
                <a:spcPct val="0"/>
              </a:spcBef>
              <a:spcAft>
                <a:spcPct val="0"/>
              </a:spcAft>
              <a:buClrTx/>
              <a:buSzTx/>
              <a:tabLst/>
            </a:pPr>
            <a:r>
              <a:rPr kumimoji="0" lang="en-US" altLang="en-GH" sz="1800" i="0" u="none" strike="noStrike" cap="none" normalizeH="0" baseline="0" dirty="0">
                <a:ln>
                  <a:noFill/>
                </a:ln>
                <a:solidFill>
                  <a:schemeClr val="tx1"/>
                </a:solidFill>
                <a:effectLst/>
                <a:latin typeface="Arial" panose="020B0604020202020204" pitchFamily="34" charset="0"/>
              </a:rPr>
              <a:t>-takes into account expectation of stakeholders</a:t>
            </a:r>
          </a:p>
          <a:p>
            <a:pPr marL="0" marR="0" lvl="0" indent="0" algn="l" defTabSz="914400" rtl="0" eaLnBrk="0" fontAlgn="base" latinLnBrk="0" hangingPunct="0">
              <a:lnSpc>
                <a:spcPct val="100000"/>
              </a:lnSpc>
              <a:spcBef>
                <a:spcPct val="0"/>
              </a:spcBef>
              <a:spcAft>
                <a:spcPct val="0"/>
              </a:spcAft>
              <a:buClrTx/>
              <a:buSzTx/>
              <a:tabLst/>
            </a:pPr>
            <a:r>
              <a:rPr lang="en-US" altLang="en-GH" sz="1800" dirty="0"/>
              <a:t>-is in compliance with applicable law and consistent with international norms of behavior</a:t>
            </a:r>
          </a:p>
          <a:p>
            <a:pPr marL="0" marR="0" lvl="0" indent="0" algn="l" defTabSz="914400" rtl="0" eaLnBrk="0" fontAlgn="base" latinLnBrk="0" hangingPunct="0">
              <a:lnSpc>
                <a:spcPct val="100000"/>
              </a:lnSpc>
              <a:spcBef>
                <a:spcPct val="0"/>
              </a:spcBef>
              <a:spcAft>
                <a:spcPct val="0"/>
              </a:spcAft>
              <a:buClrTx/>
              <a:buSzTx/>
              <a:tabLst/>
            </a:pPr>
            <a:r>
              <a:rPr kumimoji="0" lang="en-US" altLang="en-GH" sz="1800" i="0" u="none" strike="noStrike" cap="none" normalizeH="0" baseline="0" dirty="0">
                <a:ln>
                  <a:noFill/>
                </a:ln>
                <a:solidFill>
                  <a:schemeClr val="tx1"/>
                </a:solidFill>
                <a:effectLst/>
                <a:latin typeface="Arial" panose="020B0604020202020204" pitchFamily="34" charset="0"/>
              </a:rPr>
              <a:t>-is integrated throughout and practiced in an organization's relationships</a:t>
            </a:r>
          </a:p>
        </p:txBody>
      </p:sp>
      <p:sp>
        <p:nvSpPr>
          <p:cNvPr id="9" name="TextBox 2">
            <a:extLst>
              <a:ext uri="{FF2B5EF4-FFF2-40B4-BE49-F238E27FC236}">
                <a16:creationId xmlns:a16="http://schemas.microsoft.com/office/drawing/2014/main" id="{9608DAEC-03E7-D802-D425-AD3C3859A576}"/>
              </a:ext>
            </a:extLst>
          </p:cNvPr>
          <p:cNvSpPr txBox="1"/>
          <p:nvPr/>
        </p:nvSpPr>
        <p:spPr>
          <a:xfrm>
            <a:off x="600074" y="815366"/>
            <a:ext cx="3177000" cy="397545"/>
          </a:xfrm>
          <a:prstGeom prst="rect">
            <a:avLst/>
          </a:prstGeom>
        </p:spPr>
        <p:txBody>
          <a:bodyPr lIns="0" tIns="0" rIns="0" bIns="0" rtlCol="0" anchor="t">
            <a:spAutoFit/>
          </a:bodyPr>
          <a:lstStyle/>
          <a:p>
            <a:pPr>
              <a:lnSpc>
                <a:spcPts val="3085"/>
              </a:lnSpc>
            </a:pPr>
            <a:r>
              <a:rPr lang="en-US" sz="3500" b="1" dirty="0">
                <a:solidFill>
                  <a:srgbClr val="1A401F"/>
                </a:solidFill>
                <a:latin typeface="Hatton"/>
                <a:ea typeface="Hatton"/>
                <a:cs typeface="Hatton"/>
                <a:sym typeface="Hatton"/>
              </a:rPr>
              <a:t>SOCIAL</a:t>
            </a:r>
          </a:p>
        </p:txBody>
      </p:sp>
      <p:sp>
        <p:nvSpPr>
          <p:cNvPr id="11" name="Slide Number Placeholder 6">
            <a:extLst>
              <a:ext uri="{FF2B5EF4-FFF2-40B4-BE49-F238E27FC236}">
                <a16:creationId xmlns:a16="http://schemas.microsoft.com/office/drawing/2014/main" id="{DD962C85-4492-B966-995E-18FFEE0A44B6}"/>
              </a:ext>
            </a:extLst>
          </p:cNvPr>
          <p:cNvSpPr txBox="1">
            <a:spLocks/>
          </p:cNvSpPr>
          <p:nvPr/>
        </p:nvSpPr>
        <p:spPr>
          <a:xfrm>
            <a:off x="11618259" y="6508750"/>
            <a:ext cx="407054"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mtClean="0"/>
              <a:pPr/>
              <a:t>9</a:t>
            </a:fld>
            <a:endParaRPr lang="en-US" dirty="0"/>
          </a:p>
        </p:txBody>
      </p:sp>
    </p:spTree>
    <p:extLst>
      <p:ext uri="{BB962C8B-B14F-4D97-AF65-F5344CB8AC3E}">
        <p14:creationId xmlns:p14="http://schemas.microsoft.com/office/powerpoint/2010/main" val="4042120540"/>
      </p:ext>
    </p:extLst>
  </p:cSld>
  <p:clrMapOvr>
    <a:masterClrMapping/>
  </p:clrMapOvr>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F942E8DB801E49B476BCD21D80CA57" ma:contentTypeVersion="4" ma:contentTypeDescription="Create a new document." ma:contentTypeScope="" ma:versionID="be55edb8b329fc03d0843cc2aa8fb4b6">
  <xsd:schema xmlns:xsd="http://www.w3.org/2001/XMLSchema" xmlns:xs="http://www.w3.org/2001/XMLSchema" xmlns:p="http://schemas.microsoft.com/office/2006/metadata/properties" xmlns:ns2="e1e7ea6e-673f-40ae-a11d-1f24fe440446" targetNamespace="http://schemas.microsoft.com/office/2006/metadata/properties" ma:root="true" ma:fieldsID="f6bdc55c50e266cde13c6395ba08bde4" ns2:_="">
    <xsd:import namespace="e1e7ea6e-673f-40ae-a11d-1f24fe4404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7ea6e-673f-40ae-a11d-1f24fe440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31775E-FD77-4D1E-9938-F4D5A3D3C8C0}">
  <ds:schemaRefs>
    <ds:schemaRef ds:uri="http://www.w3.org/XML/1998/namespace"/>
    <ds:schemaRef ds:uri="http://schemas.microsoft.com/office/infopath/2007/PartnerControls"/>
    <ds:schemaRef ds:uri="e1e7ea6e-673f-40ae-a11d-1f24fe440446"/>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1D3098AA-BF0C-4CED-8566-FD1712F25A74}">
  <ds:schemaRefs>
    <ds:schemaRef ds:uri="http://schemas.microsoft.com/office/2006/metadata/contentType"/>
    <ds:schemaRef ds:uri="http://schemas.microsoft.com/office/2006/metadata/properties/metaAttributes"/>
    <ds:schemaRef ds:uri="http://www.w3.org/2000/xmlns/"/>
    <ds:schemaRef ds:uri="http://www.w3.org/2001/XMLSchema"/>
    <ds:schemaRef ds:uri="e1e7ea6e-673f-40ae-a11d-1f24fe44044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Template>
  <TotalTime>4241</TotalTime>
  <Words>2192</Words>
  <Application>Microsoft Office PowerPoint</Application>
  <PresentationFormat>Widescreen</PresentationFormat>
  <Paragraphs>217</Paragraphs>
  <Slides>25</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Aptos</vt:lpstr>
      <vt:lpstr>Arial</vt:lpstr>
      <vt:lpstr>Calibri</vt:lpstr>
      <vt:lpstr>Etna Sans Serif</vt:lpstr>
      <vt:lpstr>Garet</vt:lpstr>
      <vt:lpstr>Garet Bold</vt:lpstr>
      <vt:lpstr>Gotham</vt:lpstr>
      <vt:lpstr>GT Pressura Mono</vt:lpstr>
      <vt:lpstr>Hatton</vt:lpstr>
      <vt:lpstr>ITC Bauhaus Light</vt:lpstr>
      <vt:lpstr>Open Sans</vt:lpstr>
      <vt:lpstr>Open Sans Extra Bold</vt:lpstr>
      <vt:lpstr>System Font Regular</vt:lpstr>
      <vt:lpstr>Tiempos Text</vt:lpstr>
      <vt:lpstr>Office Theme</vt:lpstr>
      <vt:lpstr>Sustainable Project Execution</vt:lpstr>
      <vt:lpstr>Sustainability</vt:lpstr>
      <vt:lpstr>PowerPoint Presentation</vt:lpstr>
      <vt:lpstr>Sustainable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Dynamics: COUNTRY COMPARISON TOOL by The Culture Factor Group</vt:lpstr>
      <vt:lpstr>Cultural Dynamics:   Country Comparison: Motivation towards Achievement and Success  </vt:lpstr>
      <vt:lpstr>CULTURAL DYNAMICS FOR VARIOUS GENERATIONS</vt:lpstr>
      <vt:lpstr>Importance of Cultural Dynamics in Sustainable Project Execution</vt:lpstr>
      <vt:lpstr>Importance of Cultural Dynamics in Sustainable Project Execution</vt:lpstr>
      <vt:lpstr>PowerPoint Presentation</vt:lpstr>
      <vt:lpstr>How ESG Principles Interact with Cultural Dynamics in Project Execution</vt:lpstr>
      <vt:lpstr>Best Practices for Integrating ESG with Cultural Dynamics</vt:lpstr>
      <vt:lpstr>CASE STUDIES</vt:lpstr>
      <vt:lpstr>Thank you</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 Haizel</dc:creator>
  <cp:lastModifiedBy>Zelco Eng</cp:lastModifiedBy>
  <cp:revision>20</cp:revision>
  <cp:lastPrinted>2019-09-11T19:09:11Z</cp:lastPrinted>
  <dcterms:created xsi:type="dcterms:W3CDTF">2019-09-17T13:44:44Z</dcterms:created>
  <dcterms:modified xsi:type="dcterms:W3CDTF">2024-07-26T13:46:04Z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0x01010002F942E8DB801E49B476BCD21D80CA57</vt:lpwstr>
  </property>
</Properties>
</file>